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4" r:id="rId7"/>
    <p:sldId id="281" r:id="rId8"/>
    <p:sldId id="289" r:id="rId9"/>
    <p:sldId id="276" r:id="rId10"/>
    <p:sldId id="283" r:id="rId11"/>
    <p:sldId id="282" r:id="rId12"/>
    <p:sldId id="279" r:id="rId13"/>
    <p:sldId id="280" r:id="rId14"/>
    <p:sldId id="277" r:id="rId15"/>
    <p:sldId id="278" r:id="rId16"/>
    <p:sldId id="284" r:id="rId17"/>
    <p:sldId id="286" r:id="rId18"/>
    <p:sldId id="287" r:id="rId19"/>
    <p:sldId id="285" r:id="rId20"/>
    <p:sldId id="288" r:id="rId21"/>
    <p:sldId id="29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DAC17-4903-471A-AE49-8E8D239BD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CD8452-F835-4FA1-9CE2-1CCDBCB33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22676-25BC-4AD1-8679-CFC7ACDC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B4AC7-A06A-4E20-B4A7-1C0B9693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E16C07-FF47-4CC7-A981-E5C319BA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5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4E208-DA06-482D-820F-4B8815AC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C860C6-CFA2-4E07-BE7E-D9FDE3D6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30E9D-7008-4096-9219-E5AB74EF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8C6C30-57B9-48F5-9457-4A03A905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B21AC-7936-475A-B108-48173CC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7EAF2D-CCD1-49FB-B9F0-45F542FDD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2AC966-09E7-4DEE-9CBF-60D20EB77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174ED8-2FF5-4D41-A899-714F4F71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E093E3-0E25-4A57-9791-602CD6A8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235ECD-518E-4906-9C05-3F9A3B21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60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96D6D-0404-4F33-9CFA-3F53B15F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6A15C-21BC-4A4E-AE9D-BAD50AFB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EBC60C-FC20-40B5-A125-788FAC1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10C22A-4569-4CB2-B9B0-60DE173A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994E41-6702-4C66-8E0C-4E04A4A9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66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46E18-51A1-44EF-9224-DA96EF6F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61300A-1E30-4C8F-A819-16FE67990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34488B-7A10-4C89-BD8B-BA8C5449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98DEFD-F448-4FB5-B056-6D15CA02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87CB1-9A09-475E-8744-02D9651D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94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0B249-9C53-4876-BB65-677FC69B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C12922-9900-4606-AA2B-864D51337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D1F5A-C9D7-4B70-9674-4EFD99F5A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7ADA81-BA60-423F-9392-61DB85A3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6F1D43-191B-4157-82D2-52CB1683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108CED-3C59-4319-AA5C-CFD4060F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10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13841-AE2A-4785-A95F-B9CA5D8D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52A29C-B4CE-4C5E-9946-D146EAB07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F4DC34-2212-421F-9091-0FC501939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718837-7539-4F4F-B029-E9A911AF2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173FEB-54D5-45E2-A9E7-56FAD26CA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6FA1950-C68F-4764-8209-53EC394D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966B80-9904-4ABD-AE2B-9D158E1E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8E1984-7FE0-41F1-9EE0-08440C89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2897C-4ABC-48BB-8754-D4CD4707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B85A24-8417-468F-9F11-AE370D73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F90B65-2019-45B8-A89B-6DA6979E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4B0849-E831-4C40-91C1-9E74075A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7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E3425A-D21D-496C-B10E-731C560A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AA901B-3D3C-472D-95F6-AF1BAC3C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ED9406-72D0-488C-9531-52CED032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12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130EF-49A7-4152-B2C7-2D66182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37A0-11D5-406B-B2F8-8E880D6B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D9919A-8260-4D8F-A33C-47DBC30F1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4916AD-D5D7-461F-A12C-89209475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B0AB33-4866-4E7A-AD36-BFD9BA64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927619-C134-4607-88AC-F7DE405B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15F27-ECD4-4C1E-A978-00050D4F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1C6A68-BA50-49C9-A978-1A68BC657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BBA51B-E6D8-4B68-A5CE-2C636C761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7E76C0-9FBB-442C-8F39-5727D121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F87531-38BB-4152-A666-06437730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99B21A-A7F9-42C4-9171-1DF0A549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C8CDE6-4861-43C6-B6F7-D1BBD44E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0EF5FD-3C57-4FD3-8326-20E9A285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D3577B-CA7A-46CC-9E42-885816FD5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5C02-9215-436D-B590-FE0D17ADCBC0}" type="datetimeFigureOut">
              <a:rPr lang="cs-CZ" smtClean="0"/>
              <a:t>13.02.2020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A1457-5616-4214-BFC8-6941E7131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F4940A-E49F-425B-A5CA-15545DFAF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48B3-53C8-406A-B3D8-7FC0B32C0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7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mas.foltan@foxy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807EC1E-6539-4D69-AE61-E1EB2A44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129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27D898-D008-4E9C-BE2D-0FD984716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42" y="-805010"/>
            <a:ext cx="3271324" cy="32713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0CDDF4A-D5D1-4BA9-9778-2FC30059E906}"/>
              </a:ext>
            </a:extLst>
          </p:cNvPr>
          <p:cNvSpPr txBox="1"/>
          <p:nvPr/>
        </p:nvSpPr>
        <p:spPr>
          <a:xfrm>
            <a:off x="1685364" y="2280704"/>
            <a:ext cx="8821271" cy="368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solidFill>
                  <a:schemeClr val="bg1"/>
                </a:solidFill>
                <a:latin typeface="Montserrat" panose="00000500000000000000" pitchFamily="2" charset="-18"/>
              </a:rPr>
              <a:t>Messenger </a:t>
            </a:r>
            <a:r>
              <a:rPr lang="cs-CZ" sz="4000" dirty="0" err="1">
                <a:solidFill>
                  <a:schemeClr val="bg1"/>
                </a:solidFill>
                <a:latin typeface="Montserrat" panose="00000500000000000000" pitchFamily="2" charset="-18"/>
              </a:rPr>
              <a:t>Chatbot</a:t>
            </a:r>
            <a:endParaRPr lang="cs-CZ" sz="4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ctr">
              <a:lnSpc>
                <a:spcPct val="150000"/>
              </a:lnSpc>
            </a:pPr>
            <a:r>
              <a:rPr lang="cs-CZ" sz="4000" dirty="0">
                <a:solidFill>
                  <a:schemeClr val="bg1"/>
                </a:solidFill>
                <a:latin typeface="Montserrat" panose="00000500000000000000" pitchFamily="2" charset="-18"/>
              </a:rPr>
              <a:t>praktické využití v marketingu</a:t>
            </a:r>
          </a:p>
          <a:p>
            <a:pPr algn="ctr">
              <a:lnSpc>
                <a:spcPct val="150000"/>
              </a:lnSpc>
            </a:pPr>
            <a:endParaRPr lang="cs-CZ" sz="4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ctr">
              <a:lnSpc>
                <a:spcPct val="150000"/>
              </a:lnSpc>
            </a:pPr>
            <a:r>
              <a:rPr lang="cs-CZ" sz="4000" dirty="0">
                <a:solidFill>
                  <a:schemeClr val="bg1"/>
                </a:solidFill>
                <a:latin typeface="Montserrat" panose="00000500000000000000" pitchFamily="2" charset="-18"/>
              </a:rPr>
              <a:t>Tomáš </a:t>
            </a:r>
            <a:r>
              <a:rPr lang="cs-CZ" sz="4000" dirty="0" err="1">
                <a:solidFill>
                  <a:schemeClr val="bg1"/>
                </a:solidFill>
                <a:latin typeface="Montserrat" panose="00000500000000000000" pitchFamily="2" charset="-18"/>
              </a:rPr>
              <a:t>Foltán</a:t>
            </a:r>
            <a:endParaRPr lang="cs-CZ" sz="4000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1936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167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ManyChat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47FF86-A278-154C-816E-446B3893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1220917"/>
            <a:ext cx="11117580" cy="56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5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167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ManyChat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8B1798-1D4F-5A4C-A47E-BBBE2E669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78" y="1520544"/>
            <a:ext cx="9525000" cy="53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3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167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ManyChat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563542-83AE-1341-AB1B-108966ED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" y="1588719"/>
            <a:ext cx="11079480" cy="52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167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ManyChat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186BBE-FCB5-4C4F-B713-CFFD4EDBA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04" y="1369786"/>
            <a:ext cx="8011991" cy="5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17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Sběr emailů pro mailing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Reaktivace -  zapomenutý košík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Upozornění na novinky a akce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5904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Základní scénáře </a:t>
            </a:r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ecommerce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336B93-391E-2E44-B784-79F19DD087E8}"/>
              </a:ext>
            </a:extLst>
          </p:cNvPr>
          <p:cNvSpPr txBox="1"/>
          <p:nvPr/>
        </p:nvSpPr>
        <p:spPr>
          <a:xfrm>
            <a:off x="505428" y="4208652"/>
            <a:ext cx="11181143" cy="17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Narozeninová sleva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Kolo štěstí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A2B8E5-3E75-8C43-B4FE-F76BE4E7BF63}"/>
              </a:ext>
            </a:extLst>
          </p:cNvPr>
          <p:cNvSpPr txBox="1"/>
          <p:nvPr/>
        </p:nvSpPr>
        <p:spPr>
          <a:xfrm>
            <a:off x="462988" y="3654654"/>
            <a:ext cx="46153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Některé další možnosti</a:t>
            </a:r>
          </a:p>
        </p:txBody>
      </p:sp>
    </p:spTree>
    <p:extLst>
      <p:ext uri="{BB962C8B-B14F-4D97-AF65-F5344CB8AC3E}">
        <p14:creationId xmlns:p14="http://schemas.microsoft.com/office/powerpoint/2010/main" val="77023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348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Aktivně oslovím návštěvníka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Díky přihlášení na FB nabídnu rovnou komunikační mail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Nabídnu slevu na první nákup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Odesílám ji přes email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Mám vyřešené poskytnutí souhlasu se zasláním obchodního sdělení z pohledu GDPR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5074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Sběr emailů</a:t>
            </a:r>
          </a:p>
        </p:txBody>
      </p:sp>
    </p:spTree>
    <p:extLst>
      <p:ext uri="{BB962C8B-B14F-4D97-AF65-F5344CB8AC3E}">
        <p14:creationId xmlns:p14="http://schemas.microsoft.com/office/powerpoint/2010/main" val="303733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23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Vidím nedokončený košík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Mohu se připomenout, že u nás něco nechal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Případně mohu eskalovat a nabídnout výhodu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Připomenutí nezapadne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3783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Zapomenutý košík</a:t>
            </a:r>
          </a:p>
        </p:txBody>
      </p:sp>
    </p:spTree>
    <p:extLst>
      <p:ext uri="{BB962C8B-B14F-4D97-AF65-F5344CB8AC3E}">
        <p14:creationId xmlns:p14="http://schemas.microsoft.com/office/powerpoint/2010/main" val="357175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291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Reklamou na FB mohu cílit např. na lidi, co mají v okruhu 7dní narozeniny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Těmto zobrazím reklamu “Všechno nejlepší, máme pro Vás dárek“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 err="1">
                <a:latin typeface="Montserrat" pitchFamily="2" charset="0"/>
              </a:rPr>
              <a:t>Chatbot</a:t>
            </a:r>
            <a:r>
              <a:rPr lang="cs-CZ" sz="2500" dirty="0">
                <a:latin typeface="Montserrat" pitchFamily="2" charset="0"/>
              </a:rPr>
              <a:t> si řekne o email, kam zašle dárkový poukaz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3807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Narozeniny</a:t>
            </a:r>
          </a:p>
        </p:txBody>
      </p:sp>
    </p:spTree>
    <p:extLst>
      <p:ext uri="{BB962C8B-B14F-4D97-AF65-F5344CB8AC3E}">
        <p14:creationId xmlns:p14="http://schemas.microsoft.com/office/powerpoint/2010/main" val="170889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17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Sběr kontaktů na kandidáty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Průchod základním pohovorem a sběr strukturovaných dat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Ověření jazykových schopností (cizí jazyky)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4153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Základní scénáře HR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336B93-391E-2E44-B784-79F19DD087E8}"/>
              </a:ext>
            </a:extLst>
          </p:cNvPr>
          <p:cNvSpPr txBox="1"/>
          <p:nvPr/>
        </p:nvSpPr>
        <p:spPr>
          <a:xfrm>
            <a:off x="505428" y="4208652"/>
            <a:ext cx="11181143" cy="23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Komunikace benefitů pro zaměstnance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Informace o stážích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Společenská odpovědnost firmy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A2B8E5-3E75-8C43-B4FE-F76BE4E7BF63}"/>
              </a:ext>
            </a:extLst>
          </p:cNvPr>
          <p:cNvSpPr txBox="1"/>
          <p:nvPr/>
        </p:nvSpPr>
        <p:spPr>
          <a:xfrm>
            <a:off x="462988" y="3654654"/>
            <a:ext cx="46153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Některé další možnosti</a:t>
            </a:r>
          </a:p>
        </p:txBody>
      </p:sp>
    </p:spTree>
    <p:extLst>
      <p:ext uri="{BB962C8B-B14F-4D97-AF65-F5344CB8AC3E}">
        <p14:creationId xmlns:p14="http://schemas.microsoft.com/office/powerpoint/2010/main" val="344981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348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 err="1">
                <a:latin typeface="Montserrat" pitchFamily="2" charset="0"/>
              </a:rPr>
              <a:t>Chatbot</a:t>
            </a:r>
            <a:r>
              <a:rPr lang="cs-CZ" sz="2500" dirty="0">
                <a:latin typeface="Montserrat" pitchFamily="2" charset="0"/>
              </a:rPr>
              <a:t> částečně řeší problém s </a:t>
            </a:r>
            <a:r>
              <a:rPr lang="cs-CZ" sz="2500" dirty="0" err="1">
                <a:latin typeface="Montserrat" pitchFamily="2" charset="0"/>
              </a:rPr>
              <a:t>cross</a:t>
            </a:r>
            <a:r>
              <a:rPr lang="cs-CZ" sz="2500" dirty="0">
                <a:latin typeface="Montserrat" pitchFamily="2" charset="0"/>
              </a:rPr>
              <a:t> </a:t>
            </a:r>
            <a:r>
              <a:rPr lang="cs-CZ" sz="2500" dirty="0" err="1">
                <a:latin typeface="Montserrat" pitchFamily="2" charset="0"/>
              </a:rPr>
              <a:t>device</a:t>
            </a:r>
            <a:endParaRPr lang="cs-CZ" sz="2500" dirty="0">
              <a:latin typeface="Montserrat" pitchFamily="2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Lidé často dělají průzkum na mobilu, ale nakupují na desktopu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Na mobilu získám email, tam mohu zaslat informaci, kterou příjemce čte i na desktopu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Získání kontaktu a souhlasu s komunikací je klíčové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Pomáhá zlepšovat PNO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3661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Mobile </a:t>
            </a:r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vs</a:t>
            </a:r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 desktop</a:t>
            </a:r>
          </a:p>
        </p:txBody>
      </p:sp>
    </p:spTree>
    <p:extLst>
      <p:ext uri="{BB962C8B-B14F-4D97-AF65-F5344CB8AC3E}">
        <p14:creationId xmlns:p14="http://schemas.microsoft.com/office/powerpoint/2010/main" val="4793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348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Měním pasivního návštěvníka na aktivního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Vyvolávám pocit pečovatele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Odpovídám základní dotazy automatizovaně – šetřím lidi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Určuji směr komunikace – upozorním na aktuální akce / výhody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Sbírám data – lépe si označím zájmy člověka apod. a následně mohu personalizovat nabídky / komunikaci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4235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Proč použít </a:t>
            </a:r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chatbota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9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17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Licence od 0 € / 10 €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Implementace na web – vložení kódu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Tvorba scénářů – základ cca 20h práce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3651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Základní investice</a:t>
            </a:r>
          </a:p>
        </p:txBody>
      </p:sp>
    </p:spTree>
    <p:extLst>
      <p:ext uri="{BB962C8B-B14F-4D97-AF65-F5344CB8AC3E}">
        <p14:creationId xmlns:p14="http://schemas.microsoft.com/office/powerpoint/2010/main" val="362917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807EC1E-6539-4D69-AE61-E1EB2A44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129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27D898-D008-4E9C-BE2D-0FD984716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42" y="-805010"/>
            <a:ext cx="3271324" cy="32713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0CDDF4A-D5D1-4BA9-9778-2FC30059E906}"/>
              </a:ext>
            </a:extLst>
          </p:cNvPr>
          <p:cNvSpPr txBox="1"/>
          <p:nvPr/>
        </p:nvSpPr>
        <p:spPr>
          <a:xfrm>
            <a:off x="1685362" y="4616171"/>
            <a:ext cx="8821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Montserrat" panose="00000500000000000000" pitchFamily="2" charset="-18"/>
              </a:rPr>
              <a:t>Tomáš </a:t>
            </a:r>
            <a:r>
              <a:rPr lang="cs-CZ" sz="4000" dirty="0" err="1">
                <a:solidFill>
                  <a:schemeClr val="bg1"/>
                </a:solidFill>
                <a:latin typeface="Montserrat" panose="00000500000000000000" pitchFamily="2" charset="-18"/>
              </a:rPr>
              <a:t>Foltán</a:t>
            </a:r>
            <a:endParaRPr lang="cs-CZ" sz="4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ctr"/>
            <a:r>
              <a:rPr lang="cs-CZ" sz="4000" dirty="0">
                <a:solidFill>
                  <a:schemeClr val="bg1"/>
                </a:solidFill>
                <a:latin typeface="Montserrat" panose="00000500000000000000" pitchFamily="2" charset="-18"/>
                <a:hlinkClick r:id="rId4"/>
              </a:rPr>
              <a:t>tomas.foltan@foxy.cz</a:t>
            </a:r>
            <a:endParaRPr lang="cs-CZ" sz="4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algn="ctr"/>
            <a:r>
              <a:rPr lang="cs-CZ" sz="4000" dirty="0" err="1">
                <a:solidFill>
                  <a:schemeClr val="bg1"/>
                </a:solidFill>
                <a:latin typeface="Montserrat" panose="00000500000000000000" pitchFamily="2" charset="-18"/>
              </a:rPr>
              <a:t>foxy.cz</a:t>
            </a:r>
            <a:endParaRPr lang="cs-CZ" sz="4000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73E99B3-6F85-5744-9198-344A2FA3E00A}"/>
              </a:ext>
            </a:extLst>
          </p:cNvPr>
          <p:cNvSpPr txBox="1"/>
          <p:nvPr/>
        </p:nvSpPr>
        <p:spPr>
          <a:xfrm>
            <a:off x="1685363" y="1533944"/>
            <a:ext cx="882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Montserrat" panose="00000500000000000000" pitchFamily="2" charset="-18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1741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348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Nebudu muset mít lidi na support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 err="1">
                <a:latin typeface="Montserrat" pitchFamily="2" charset="0"/>
              </a:rPr>
              <a:t>Chatbot</a:t>
            </a:r>
            <a:r>
              <a:rPr lang="cs-CZ" sz="2500" dirty="0">
                <a:latin typeface="Montserrat" pitchFamily="2" charset="0"/>
              </a:rPr>
              <a:t> rozumí všemu, co zákazník napíše, a relevantně mu odpoví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Samotným nasazením </a:t>
            </a:r>
            <a:r>
              <a:rPr lang="cs-CZ" sz="2500" dirty="0" err="1">
                <a:latin typeface="Montserrat" pitchFamily="2" charset="0"/>
              </a:rPr>
              <a:t>chatbota</a:t>
            </a:r>
            <a:r>
              <a:rPr lang="cs-CZ" sz="2500" dirty="0">
                <a:latin typeface="Montserrat" pitchFamily="2" charset="0"/>
              </a:rPr>
              <a:t> se zvýší obraty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Zákazník bude reagovat na komunikaci s </a:t>
            </a:r>
            <a:r>
              <a:rPr lang="cs-CZ" sz="2500" dirty="0" err="1">
                <a:latin typeface="Montserrat" pitchFamily="2" charset="0"/>
              </a:rPr>
              <a:t>chatbotem</a:t>
            </a:r>
            <a:r>
              <a:rPr lang="cs-CZ" sz="2500" dirty="0">
                <a:latin typeface="Montserrat" pitchFamily="2" charset="0"/>
              </a:rPr>
              <a:t> stejně jako s reálným člověkem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Chybná očekávání</a:t>
            </a:r>
          </a:p>
        </p:txBody>
      </p:sp>
    </p:spTree>
    <p:extLst>
      <p:ext uri="{BB962C8B-B14F-4D97-AF65-F5344CB8AC3E}">
        <p14:creationId xmlns:p14="http://schemas.microsoft.com/office/powerpoint/2010/main" val="163264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Hotové platformy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 err="1">
                <a:latin typeface="Montserrat" pitchFamily="2" charset="0"/>
              </a:rPr>
              <a:t>Chatbot</a:t>
            </a:r>
            <a:r>
              <a:rPr lang="cs-CZ" sz="2500" dirty="0">
                <a:latin typeface="Montserrat" pitchFamily="2" charset="0"/>
              </a:rPr>
              <a:t> „na míru“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45368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A který je ten nejlepší?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F3CBBA-A449-044E-966A-1C907B16F47A}"/>
              </a:ext>
            </a:extLst>
          </p:cNvPr>
          <p:cNvSpPr txBox="1"/>
          <p:nvPr/>
        </p:nvSpPr>
        <p:spPr>
          <a:xfrm>
            <a:off x="462987" y="3705999"/>
            <a:ext cx="11181143" cy="17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Reálný scénář / rozsah využití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Potřeba integrace jiných nástrojů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Využití umělé inteligence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B27837-D148-5641-B908-B264F9743919}"/>
              </a:ext>
            </a:extLst>
          </p:cNvPr>
          <p:cNvSpPr txBox="1"/>
          <p:nvPr/>
        </p:nvSpPr>
        <p:spPr>
          <a:xfrm>
            <a:off x="462988" y="3152001"/>
            <a:ext cx="2228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Parametry</a:t>
            </a:r>
          </a:p>
        </p:txBody>
      </p:sp>
    </p:spTree>
    <p:extLst>
      <p:ext uri="{BB962C8B-B14F-4D97-AF65-F5344CB8AC3E}">
        <p14:creationId xmlns:p14="http://schemas.microsoft.com/office/powerpoint/2010/main" val="315208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754B42DF-4DB2-0C4F-91A8-836F0F3A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9" y="815788"/>
            <a:ext cx="1080000" cy="1080000"/>
          </a:xfrm>
          <a:prstGeom prst="rect">
            <a:avLst/>
          </a:prstGeom>
        </p:spPr>
      </p:pic>
      <p:pic>
        <p:nvPicPr>
          <p:cNvPr id="58" name="Obrázek 57" descr="Obsah obrázku kreslení&#10;&#10;Popis byl vytvořen automaticky">
            <a:extLst>
              <a:ext uri="{FF2B5EF4-FFF2-40B4-BE49-F238E27FC236}">
                <a16:creationId xmlns:a16="http://schemas.microsoft.com/office/drawing/2014/main" id="{731EAB97-3B8B-C649-BE88-F22BD3A8F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02" y="829786"/>
            <a:ext cx="1080000" cy="1080000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2FBD9E28-623D-2843-B60E-B9CDAE718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24" y="815788"/>
            <a:ext cx="1080000" cy="1080000"/>
          </a:xfrm>
          <a:prstGeom prst="rect">
            <a:avLst/>
          </a:prstGeom>
        </p:spPr>
      </p:pic>
      <p:pic>
        <p:nvPicPr>
          <p:cNvPr id="62" name="Obrázek 61" descr="Obsah obrázku pták&#10;&#10;Popis byl vytvořen automaticky">
            <a:extLst>
              <a:ext uri="{FF2B5EF4-FFF2-40B4-BE49-F238E27FC236}">
                <a16:creationId xmlns:a16="http://schemas.microsoft.com/office/drawing/2014/main" id="{6388A3DB-405C-1E42-83B9-FE1CE94AB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1" y="829786"/>
            <a:ext cx="1080000" cy="1080000"/>
          </a:xfrm>
          <a:prstGeom prst="rect">
            <a:avLst/>
          </a:prstGeom>
        </p:spPr>
      </p:pic>
      <p:pic>
        <p:nvPicPr>
          <p:cNvPr id="64" name="Obrázek 63" descr="Obsah obrázku podepsat&#10;&#10;Popis byl vytvořen automaticky">
            <a:extLst>
              <a:ext uri="{FF2B5EF4-FFF2-40B4-BE49-F238E27FC236}">
                <a16:creationId xmlns:a16="http://schemas.microsoft.com/office/drawing/2014/main" id="{34424515-D544-604C-92CB-2EC2052D5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63" y="815788"/>
            <a:ext cx="1080000" cy="1080000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690BCB03-0BD4-8C4A-A33C-4B6900EC3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0" y="815788"/>
            <a:ext cx="1080000" cy="1080000"/>
          </a:xfrm>
          <a:prstGeom prst="rect">
            <a:avLst/>
          </a:prstGeom>
        </p:spPr>
      </p:pic>
      <p:pic>
        <p:nvPicPr>
          <p:cNvPr id="68" name="Obrázek 67" descr="Obsah obrázku pták&#10;&#10;Popis byl vytvořen automaticky">
            <a:extLst>
              <a:ext uri="{FF2B5EF4-FFF2-40B4-BE49-F238E27FC236}">
                <a16:creationId xmlns:a16="http://schemas.microsoft.com/office/drawing/2014/main" id="{1E8ECFCF-BE50-1F47-8E87-CBA1AD7A3C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0" y="3294212"/>
            <a:ext cx="1080000" cy="1080000"/>
          </a:xfrm>
          <a:prstGeom prst="rect">
            <a:avLst/>
          </a:prstGeom>
        </p:spPr>
      </p:pic>
      <p:pic>
        <p:nvPicPr>
          <p:cNvPr id="70" name="Obrázek 69" descr="Obsah obrázku pták&#10;&#10;Popis byl vytvořen automaticky">
            <a:extLst>
              <a:ext uri="{FF2B5EF4-FFF2-40B4-BE49-F238E27FC236}">
                <a16:creationId xmlns:a16="http://schemas.microsoft.com/office/drawing/2014/main" id="{6836D61E-B818-694D-9C0D-23A1FCD8BA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24" y="2030492"/>
            <a:ext cx="1080000" cy="1080000"/>
          </a:xfrm>
          <a:prstGeom prst="rect">
            <a:avLst/>
          </a:prstGeom>
        </p:spPr>
      </p:pic>
      <p:pic>
        <p:nvPicPr>
          <p:cNvPr id="72" name="Obrázek 71" descr="Obsah obrázku stůl&#10;&#10;Popis byl vytvořen automaticky">
            <a:extLst>
              <a:ext uri="{FF2B5EF4-FFF2-40B4-BE49-F238E27FC236}">
                <a16:creationId xmlns:a16="http://schemas.microsoft.com/office/drawing/2014/main" id="{D41788EE-EF1F-B54A-9277-01532A6E2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9" y="3294212"/>
            <a:ext cx="1080000" cy="1080000"/>
          </a:xfrm>
          <a:prstGeom prst="rect">
            <a:avLst/>
          </a:prstGeom>
        </p:spPr>
      </p:pic>
      <p:pic>
        <p:nvPicPr>
          <p:cNvPr id="74" name="Obrázek 73" descr="Obsah obrázku kreslení&#10;&#10;Popis byl vytvořen automaticky">
            <a:extLst>
              <a:ext uri="{FF2B5EF4-FFF2-40B4-BE49-F238E27FC236}">
                <a16:creationId xmlns:a16="http://schemas.microsoft.com/office/drawing/2014/main" id="{E3D557E4-8A3C-1340-BC49-1C03D9CE5E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02" y="2055000"/>
            <a:ext cx="1080000" cy="108000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6729B072-2AA2-6B44-A237-C1E408623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63" y="2030492"/>
            <a:ext cx="1080000" cy="1080000"/>
          </a:xfrm>
          <a:prstGeom prst="rect">
            <a:avLst/>
          </a:prstGeom>
        </p:spPr>
      </p:pic>
      <p:pic>
        <p:nvPicPr>
          <p:cNvPr id="78" name="Obrázek 77" descr="Obsah obrázku nůž&#10;&#10;Popis byl vytvořen automaticky">
            <a:extLst>
              <a:ext uri="{FF2B5EF4-FFF2-40B4-BE49-F238E27FC236}">
                <a16:creationId xmlns:a16="http://schemas.microsoft.com/office/drawing/2014/main" id="{94AEE32C-4E1B-164E-9273-6391ABF80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1" y="2055000"/>
            <a:ext cx="1080000" cy="1080000"/>
          </a:xfrm>
          <a:prstGeom prst="rect">
            <a:avLst/>
          </a:prstGeom>
        </p:spPr>
      </p:pic>
      <p:pic>
        <p:nvPicPr>
          <p:cNvPr id="80" name="Obrázek 79" descr="Obsah obrázku talíř, jídlo, kreslení&#10;&#10;Popis byl vytvořen automaticky">
            <a:extLst>
              <a:ext uri="{FF2B5EF4-FFF2-40B4-BE49-F238E27FC236}">
                <a16:creationId xmlns:a16="http://schemas.microsoft.com/office/drawing/2014/main" id="{5C1A033B-0C29-4E4D-8B89-81E57523AC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0" y="2055000"/>
            <a:ext cx="1080000" cy="1080000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D95485DC-F76A-AB40-99C3-95A0F0DCB1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9" y="2055000"/>
            <a:ext cx="1080000" cy="1080000"/>
          </a:xfrm>
          <a:prstGeom prst="rect">
            <a:avLst/>
          </a:prstGeom>
        </p:spPr>
      </p:pic>
      <p:pic>
        <p:nvPicPr>
          <p:cNvPr id="84" name="Obrázek 83">
            <a:extLst>
              <a:ext uri="{FF2B5EF4-FFF2-40B4-BE49-F238E27FC236}">
                <a16:creationId xmlns:a16="http://schemas.microsoft.com/office/drawing/2014/main" id="{B9D82F08-076D-0C43-9846-528A5AFA85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02" y="3294212"/>
            <a:ext cx="1080000" cy="1080000"/>
          </a:xfrm>
          <a:prstGeom prst="rect">
            <a:avLst/>
          </a:prstGeom>
        </p:spPr>
      </p:pic>
      <p:pic>
        <p:nvPicPr>
          <p:cNvPr id="86" name="Obrázek 85">
            <a:extLst>
              <a:ext uri="{FF2B5EF4-FFF2-40B4-BE49-F238E27FC236}">
                <a16:creationId xmlns:a16="http://schemas.microsoft.com/office/drawing/2014/main" id="{576382F3-E450-0249-AF03-E9541D3134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0" y="4533424"/>
            <a:ext cx="1080000" cy="1080000"/>
          </a:xfrm>
          <a:prstGeom prst="rect">
            <a:avLst/>
          </a:prstGeom>
        </p:spPr>
      </p:pic>
      <p:pic>
        <p:nvPicPr>
          <p:cNvPr id="88" name="Obrázek 87">
            <a:extLst>
              <a:ext uri="{FF2B5EF4-FFF2-40B4-BE49-F238E27FC236}">
                <a16:creationId xmlns:a16="http://schemas.microsoft.com/office/drawing/2014/main" id="{814DD26C-6221-3246-8981-C7AF638F2C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7" y="4533424"/>
            <a:ext cx="1080000" cy="1080000"/>
          </a:xfrm>
          <a:prstGeom prst="rect">
            <a:avLst/>
          </a:prstGeom>
        </p:spPr>
      </p:pic>
      <p:pic>
        <p:nvPicPr>
          <p:cNvPr id="90" name="Obrázek 89">
            <a:extLst>
              <a:ext uri="{FF2B5EF4-FFF2-40B4-BE49-F238E27FC236}">
                <a16:creationId xmlns:a16="http://schemas.microsoft.com/office/drawing/2014/main" id="{3D1EEF56-C72F-3148-9705-F0ECBF4AF08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21" y="3289186"/>
            <a:ext cx="1080000" cy="1080000"/>
          </a:xfrm>
          <a:prstGeom prst="rect">
            <a:avLst/>
          </a:prstGeom>
        </p:spPr>
      </p:pic>
      <p:pic>
        <p:nvPicPr>
          <p:cNvPr id="92" name="Obrázek 91">
            <a:extLst>
              <a:ext uri="{FF2B5EF4-FFF2-40B4-BE49-F238E27FC236}">
                <a16:creationId xmlns:a16="http://schemas.microsoft.com/office/drawing/2014/main" id="{3CC26F40-2ED0-3749-85E3-2CF13A7CD0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21" y="4514400"/>
            <a:ext cx="1080000" cy="1080000"/>
          </a:xfrm>
          <a:prstGeom prst="rect">
            <a:avLst/>
          </a:prstGeom>
        </p:spPr>
      </p:pic>
      <p:pic>
        <p:nvPicPr>
          <p:cNvPr id="94" name="Obrázek 93">
            <a:extLst>
              <a:ext uri="{FF2B5EF4-FFF2-40B4-BE49-F238E27FC236}">
                <a16:creationId xmlns:a16="http://schemas.microsoft.com/office/drawing/2014/main" id="{06E7AF84-09D6-384F-8D3B-6CF4318C7B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1" y="4533424"/>
            <a:ext cx="1080000" cy="1080000"/>
          </a:xfrm>
          <a:prstGeom prst="rect">
            <a:avLst/>
          </a:prstGeom>
        </p:spPr>
      </p:pic>
      <p:pic>
        <p:nvPicPr>
          <p:cNvPr id="96" name="Obrázek 95">
            <a:extLst>
              <a:ext uri="{FF2B5EF4-FFF2-40B4-BE49-F238E27FC236}">
                <a16:creationId xmlns:a16="http://schemas.microsoft.com/office/drawing/2014/main" id="{E6BC8C16-B12E-2E4E-B508-DD79CE2778E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63" y="3289186"/>
            <a:ext cx="1080000" cy="1080000"/>
          </a:xfrm>
          <a:prstGeom prst="rect">
            <a:avLst/>
          </a:prstGeom>
        </p:spPr>
      </p:pic>
      <p:pic>
        <p:nvPicPr>
          <p:cNvPr id="98" name="Obrázek 97" descr="Obsah obrázku osoba&#10;&#10;Popis byl vytvořen automaticky">
            <a:extLst>
              <a:ext uri="{FF2B5EF4-FFF2-40B4-BE49-F238E27FC236}">
                <a16:creationId xmlns:a16="http://schemas.microsoft.com/office/drawing/2014/main" id="{EF737489-6417-0F43-B5CB-85FA9B287C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24" y="3289186"/>
            <a:ext cx="1080000" cy="1080000"/>
          </a:xfrm>
          <a:prstGeom prst="rect">
            <a:avLst/>
          </a:prstGeom>
        </p:spPr>
      </p:pic>
      <p:pic>
        <p:nvPicPr>
          <p:cNvPr id="100" name="Obrázek 99" descr="Obsah obrázku kreslení&#10;&#10;Popis byl vytvořen automaticky">
            <a:extLst>
              <a:ext uri="{FF2B5EF4-FFF2-40B4-BE49-F238E27FC236}">
                <a16:creationId xmlns:a16="http://schemas.microsoft.com/office/drawing/2014/main" id="{713B3410-C934-C746-B2BC-6765E8F5EF9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53" y="454788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2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23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Poměr cena / výkon 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Platforma se skvělým </a:t>
            </a:r>
            <a:r>
              <a:rPr lang="cs-CZ" sz="2500" dirty="0" err="1">
                <a:latin typeface="Montserrat" pitchFamily="2" charset="0"/>
              </a:rPr>
              <a:t>flow</a:t>
            </a:r>
            <a:r>
              <a:rPr lang="cs-CZ" sz="2500" dirty="0">
                <a:latin typeface="Montserrat" pitchFamily="2" charset="0"/>
              </a:rPr>
              <a:t> editorem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Velká možnost přizpůsobení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Dobré možnosti integrace s dalšími nástroji (Google </a:t>
            </a:r>
            <a:r>
              <a:rPr lang="cs-CZ" sz="2500" dirty="0" err="1">
                <a:latin typeface="Montserrat" pitchFamily="2" charset="0"/>
              </a:rPr>
              <a:t>sheets</a:t>
            </a:r>
            <a:r>
              <a:rPr lang="cs-CZ" sz="2500" dirty="0">
                <a:latin typeface="Montserrat" pitchFamily="2" charset="0"/>
              </a:rPr>
              <a:t>…)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167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ManyChat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4A44AA-8E57-1346-A132-773ED365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329" y="4698083"/>
            <a:ext cx="7998460" cy="15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348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Známé prostředí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Většina lidí má nainstalovanou aplikaci na telefonu, stále u sebe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Komunikace může pokračovat po odchodu ze stránky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Nativní notifikace aplikace – zpráva nezapadne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Konverzaci je možné přerušit a následně na ni zase navázat ve vhodnější dobu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4968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Proč Messenger </a:t>
            </a:r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Chatbot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E12D9-3F2E-3841-A900-444EFB63FD56}"/>
              </a:ext>
            </a:extLst>
          </p:cNvPr>
          <p:cNvSpPr txBox="1"/>
          <p:nvPr/>
        </p:nvSpPr>
        <p:spPr>
          <a:xfrm>
            <a:off x="462988" y="1481560"/>
            <a:ext cx="11181143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Na vašem webu</a:t>
            </a:r>
          </a:p>
          <a:p>
            <a:pPr marL="742950" lvl="1" indent="-285750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cs-CZ" sz="2500" dirty="0">
                <a:latin typeface="Montserrat" pitchFamily="2" charset="0"/>
              </a:rPr>
              <a:t>Na vaší FB stránce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8315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Kde se bude messenger </a:t>
            </a:r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chatbot</a:t>
            </a:r>
            <a:r>
              <a:rPr lang="cs-CZ" sz="3000" dirty="0">
                <a:solidFill>
                  <a:srgbClr val="7030A0"/>
                </a:solidFill>
                <a:latin typeface="Montserrat" pitchFamily="2" charset="0"/>
              </a:rPr>
              <a:t> ukazovat</a:t>
            </a:r>
          </a:p>
        </p:txBody>
      </p:sp>
    </p:spTree>
    <p:extLst>
      <p:ext uri="{BB962C8B-B14F-4D97-AF65-F5344CB8AC3E}">
        <p14:creationId xmlns:p14="http://schemas.microsoft.com/office/powerpoint/2010/main" val="145735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šile&#10;&#10;Popis byl vytvořen automaticky">
            <a:extLst>
              <a:ext uri="{FF2B5EF4-FFF2-40B4-BE49-F238E27FC236}">
                <a16:creationId xmlns:a16="http://schemas.microsoft.com/office/drawing/2014/main" id="{20099B25-851A-4563-9A4A-ABC8DD3A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8" y="-986118"/>
            <a:ext cx="3603812" cy="3603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6F85B-0EAE-084B-897A-2E4CEA5E11FF}"/>
              </a:ext>
            </a:extLst>
          </p:cNvPr>
          <p:cNvSpPr txBox="1"/>
          <p:nvPr/>
        </p:nvSpPr>
        <p:spPr>
          <a:xfrm>
            <a:off x="462988" y="815788"/>
            <a:ext cx="2167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 err="1">
                <a:solidFill>
                  <a:srgbClr val="7030A0"/>
                </a:solidFill>
                <a:latin typeface="Montserrat" pitchFamily="2" charset="0"/>
              </a:rPr>
              <a:t>ManyChat</a:t>
            </a:r>
            <a:endParaRPr lang="cs-CZ" sz="3000" dirty="0">
              <a:solidFill>
                <a:srgbClr val="7030A0"/>
              </a:solidFill>
              <a:latin typeface="Montserrat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823B61-25A0-BA47-82D4-F391DCDA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737375"/>
            <a:ext cx="10454640" cy="51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2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438</Words>
  <Application>Microsoft Macintosh PowerPoint</Application>
  <PresentationFormat>Širokoúhlá obrazovka</PresentationFormat>
  <Paragraphs>87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Foltan</dc:creator>
  <cp:lastModifiedBy>Tomas Foltan</cp:lastModifiedBy>
  <cp:revision>13</cp:revision>
  <cp:lastPrinted>2019-12-10T16:10:52Z</cp:lastPrinted>
  <dcterms:created xsi:type="dcterms:W3CDTF">2019-12-10T14:51:16Z</dcterms:created>
  <dcterms:modified xsi:type="dcterms:W3CDTF">2020-02-13T16:25:11Z</dcterms:modified>
</cp:coreProperties>
</file>