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7" r:id="rId5"/>
    <p:sldMasterId id="214748372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y="5143500" cx="9144000"/>
  <p:notesSz cx="6858000" cy="9144000"/>
  <p:embeddedFontLst>
    <p:embeddedFont>
      <p:font typeface="Montserrat SemiBold"/>
      <p:regular r:id="rId29"/>
      <p:bold r:id="rId30"/>
      <p:italic r:id="rId31"/>
      <p:boldItalic r:id="rId32"/>
    </p:embeddedFont>
    <p:embeddedFont>
      <p:font typeface="Montserrat"/>
      <p:regular r:id="rId33"/>
      <p:bold r:id="rId34"/>
      <p:italic r:id="rId35"/>
      <p:boldItalic r:id="rId36"/>
    </p:embeddedFont>
    <p:embeddedFont>
      <p:font typeface="Montserrat Black"/>
      <p:bold r:id="rId37"/>
      <p:boldItalic r:id="rId38"/>
    </p:embeddedFont>
    <p:embeddedFont>
      <p:font typeface="Montserrat Medium"/>
      <p:regular r:id="rId39"/>
      <p:bold r:id="rId40"/>
      <p:italic r:id="rId41"/>
      <p:boldItalic r:id="rId42"/>
    </p:embeddedFont>
    <p:embeddedFont>
      <p:font typeface="Montserrat Light"/>
      <p:regular r:id="rId43"/>
      <p:bold r:id="rId44"/>
      <p:italic r:id="rId45"/>
      <p:boldItalic r:id="rId46"/>
    </p:embeddedFont>
    <p:embeddedFont>
      <p:font typeface="Montserrat ExtraBold"/>
      <p:bold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9" roundtripDataSignature="AMtx7mix5ABSBF2hqQPesoK20SfOeRLj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bold.fntdata"/><Relationship Id="rId42" Type="http://schemas.openxmlformats.org/officeDocument/2006/relationships/font" Target="fonts/MontserratMedium-boldItalic.fntdata"/><Relationship Id="rId41" Type="http://schemas.openxmlformats.org/officeDocument/2006/relationships/font" Target="fonts/MontserratMedium-italic.fntdata"/><Relationship Id="rId44" Type="http://schemas.openxmlformats.org/officeDocument/2006/relationships/font" Target="fonts/MontserratLight-bold.fntdata"/><Relationship Id="rId43" Type="http://schemas.openxmlformats.org/officeDocument/2006/relationships/font" Target="fonts/MontserratLight-regular.fntdata"/><Relationship Id="rId46" Type="http://schemas.openxmlformats.org/officeDocument/2006/relationships/font" Target="fonts/MontserratLight-boldItalic.fntdata"/><Relationship Id="rId45" Type="http://schemas.openxmlformats.org/officeDocument/2006/relationships/font" Target="fonts/MontserratLigh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MontserratExtraBold-boldItalic.fntdata"/><Relationship Id="rId47" Type="http://schemas.openxmlformats.org/officeDocument/2006/relationships/font" Target="fonts/MontserratExtraBold-bold.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33" Type="http://schemas.openxmlformats.org/officeDocument/2006/relationships/font" Target="fonts/Montserrat-regular.fntdata"/><Relationship Id="rId32" Type="http://schemas.openxmlformats.org/officeDocument/2006/relationships/font" Target="fonts/MontserratSemiBold-boldItalic.fntdata"/><Relationship Id="rId35" Type="http://schemas.openxmlformats.org/officeDocument/2006/relationships/font" Target="fonts/Montserrat-italic.fntdata"/><Relationship Id="rId34" Type="http://schemas.openxmlformats.org/officeDocument/2006/relationships/font" Target="fonts/Montserrat-bold.fntdata"/><Relationship Id="rId37" Type="http://schemas.openxmlformats.org/officeDocument/2006/relationships/font" Target="fonts/MontserratBlack-bold.fntdata"/><Relationship Id="rId36" Type="http://schemas.openxmlformats.org/officeDocument/2006/relationships/font" Target="fonts/Montserrat-boldItalic.fntdata"/><Relationship Id="rId39" Type="http://schemas.openxmlformats.org/officeDocument/2006/relationships/font" Target="fonts/MontserratMedium-regular.fntdata"/><Relationship Id="rId38" Type="http://schemas.openxmlformats.org/officeDocument/2006/relationships/font" Target="fonts/MontserratBlack-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font" Target="fonts/MontserratSemiBold-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2e38383ea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12e38383ea9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2d6b0f35e5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12d6b0f35e5_0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2e886d6d3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12e886d6d37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2e38383ea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g12e38383ea9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ee28d30258_0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ee28d30258_0_6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ee28d30258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ee28d30258_0_7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2d6b0f35e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12d6b0f35e5_0_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2d6b0f35e5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g12d6b0f35e5_0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ee5ffdcf8e_1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gee5ffdcf8e_1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2e38383ea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12e38383ea9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ee28d30258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gee28d30258_0_8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2e38383ea9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12e38383ea9_0_2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ee28d3025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ee28d30258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2e38383ea9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12e38383ea9_0_3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2d6b0f35e5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12d6b0f35e5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2d6b0f35e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12d6b0f35e5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2ea630309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g12ea630309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jpg"/><Relationship Id="rId3"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image" Target="../media/image4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2">
  <p:cSld name="Tytułowy 2">
    <p:bg>
      <p:bgPr>
        <a:blipFill>
          <a:blip r:embed="rId2">
            <a:alphaModFix/>
          </a:blip>
          <a:stretch>
            <a:fillRect/>
          </a:stretch>
        </a:blipFill>
      </p:bgPr>
    </p:bg>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34" name="Shape 34"/>
        <p:cNvGrpSpPr/>
        <p:nvPr/>
      </p:nvGrpSpPr>
      <p:grpSpPr>
        <a:xfrm>
          <a:off x="0" y="0"/>
          <a:ext cx="0" cy="0"/>
          <a:chOff x="0" y="0"/>
          <a:chExt cx="0" cy="0"/>
        </a:xfrm>
      </p:grpSpPr>
      <p:sp>
        <p:nvSpPr>
          <p:cNvPr id="35" name="Google Shape;35;p145"/>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6" name="Google Shape;36;p145"/>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7" name="Google Shape;37;p1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1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9" name="Google Shape;39;p1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otr">
  <p:cSld name="Piotr">
    <p:bg>
      <p:bgPr>
        <a:blipFill>
          <a:blip r:embed="rId2">
            <a:alphaModFix/>
          </a:blip>
          <a:stretch>
            <a:fillRect/>
          </a:stretch>
        </a:blipFill>
      </p:bgPr>
    </p:bg>
    <p:spTree>
      <p:nvGrpSpPr>
        <p:cNvPr id="198" name="Shape 198"/>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2">
  <p:cSld name="Tytułowy 2">
    <p:bg>
      <p:bgPr>
        <a:blipFill>
          <a:blip r:embed="rId2">
            <a:alphaModFix/>
          </a:blip>
          <a:stretch>
            <a:fillRect/>
          </a:stretch>
        </a:blipFill>
      </p:bgPr>
    </p:bg>
    <p:spTree>
      <p:nvGrpSpPr>
        <p:cNvPr id="199" name="Shape 199"/>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3">
  <p:cSld name="Tytułowy 3">
    <p:bg>
      <p:bgPr>
        <a:blipFill>
          <a:blip r:embed="rId2">
            <a:alphaModFix/>
          </a:blip>
          <a:stretch>
            <a:fillRect/>
          </a:stretch>
        </a:blipFill>
      </p:bgPr>
    </p:bg>
    <p:spTree>
      <p:nvGrpSpPr>
        <p:cNvPr id="200" name="Shape 200"/>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4">
  <p:cSld name="Tytułowy 4">
    <p:bg>
      <p:bgPr>
        <a:blipFill>
          <a:blip r:embed="rId2">
            <a:alphaModFix/>
          </a:blip>
          <a:stretch>
            <a:fillRect/>
          </a:stretch>
        </a:blipFill>
      </p:bgPr>
    </p:bg>
    <p:spTree>
      <p:nvGrpSpPr>
        <p:cNvPr id="201" name="Shape 201"/>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ogan">
  <p:cSld name="Slogan">
    <p:bg>
      <p:bgPr>
        <a:blipFill>
          <a:blip r:embed="rId2">
            <a:alphaModFix/>
          </a:blip>
          <a:stretch>
            <a:fillRect/>
          </a:stretch>
        </a:blipFill>
      </p:bgPr>
    </p:bg>
    <p:spTree>
      <p:nvGrpSpPr>
        <p:cNvPr id="202" name="Shape 202"/>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 Ikonki">
  <p:cSld name="Jasne - Ikonki">
    <p:bg>
      <p:bgPr>
        <a:blipFill>
          <a:blip r:embed="rId2">
            <a:alphaModFix/>
          </a:blip>
          <a:stretch>
            <a:fillRect/>
          </a:stretch>
        </a:blipFill>
      </p:bgPr>
    </p:bg>
    <p:spTree>
      <p:nvGrpSpPr>
        <p:cNvPr id="203" name="Shape 203"/>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tekstowe">
  <p:cSld name="CIemne - tekstowe">
    <p:bg>
      <p:bgPr>
        <a:blipFill>
          <a:blip r:embed="rId2">
            <a:alphaModFix/>
          </a:blip>
          <a:stretch>
            <a:fillRect/>
          </a:stretch>
        </a:blipFill>
      </p:bgPr>
    </p:bg>
    <p:spTree>
      <p:nvGrpSpPr>
        <p:cNvPr id="204" name="Shape 204"/>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luencer 2">
  <p:cSld name="Influencer 2">
    <p:spTree>
      <p:nvGrpSpPr>
        <p:cNvPr id="205" name="Shape 205"/>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zytówka 2">
  <p:cSld name="Wizytówka 2">
    <p:bg>
      <p:bgPr>
        <a:solidFill>
          <a:schemeClr val="accent5"/>
        </a:solidFill>
      </p:bgPr>
    </p:bg>
    <p:spTree>
      <p:nvGrpSpPr>
        <p:cNvPr id="206" name="Shape 206"/>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złowiek / człowiek">
  <p:cSld name="Człowiek / człowiek">
    <p:bg>
      <p:bgPr>
        <a:blipFill>
          <a:blip r:embed="rId2">
            <a:alphaModFix/>
          </a:blip>
          <a:stretch>
            <a:fillRect/>
          </a:stretch>
        </a:blipFill>
      </p:bgPr>
    </p:bg>
    <p:spTree>
      <p:nvGrpSpPr>
        <p:cNvPr id="207" name="Shape 20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40" name="Shape 40"/>
        <p:cNvGrpSpPr/>
        <p:nvPr/>
      </p:nvGrpSpPr>
      <p:grpSpPr>
        <a:xfrm>
          <a:off x="0" y="0"/>
          <a:ext cx="0" cy="0"/>
          <a:chOff x="0" y="0"/>
          <a:chExt cx="0" cy="0"/>
        </a:xfrm>
      </p:grpSpPr>
      <p:sp>
        <p:nvSpPr>
          <p:cNvPr id="41" name="Google Shape;41;p14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14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p14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 name="Google Shape;44;p1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5" name="Google Shape;45;p1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1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1">
  <p:cSld name="Cytat 1">
    <p:bg>
      <p:bgPr>
        <a:solidFill>
          <a:srgbClr val="00FFC2"/>
        </a:solidFill>
      </p:bgPr>
    </p:bg>
    <p:spTree>
      <p:nvGrpSpPr>
        <p:cNvPr id="208" name="Shape 208"/>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2">
  <p:cSld name="Cytat 2">
    <p:bg>
      <p:bgPr>
        <a:blipFill>
          <a:blip r:embed="rId2">
            <a:alphaModFix/>
          </a:blip>
          <a:stretch>
            <a:fillRect/>
          </a:stretch>
        </a:blipFill>
      </p:bgPr>
    </p:bg>
    <p:spTree>
      <p:nvGrpSpPr>
        <p:cNvPr id="209" name="Shape 209"/>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3">
  <p:cSld name="Cytat 3">
    <p:bg>
      <p:bgPr>
        <a:blipFill>
          <a:blip r:embed="rId2">
            <a:alphaModFix/>
          </a:blip>
          <a:stretch>
            <a:fillRect/>
          </a:stretch>
        </a:blipFill>
      </p:bgPr>
    </p:bg>
    <p:spTree>
      <p:nvGrpSpPr>
        <p:cNvPr id="210" name="Shape 210"/>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4">
  <p:cSld name="Cytat 4">
    <p:bg>
      <p:bgPr>
        <a:blipFill>
          <a:blip r:embed="rId2">
            <a:alphaModFix/>
          </a:blip>
          <a:stretch>
            <a:fillRect/>
          </a:stretch>
        </a:blipFill>
      </p:bgPr>
    </p:bg>
    <p:spTree>
      <p:nvGrpSpPr>
        <p:cNvPr id="211" name="Shape 211"/>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Ikonki">
  <p:cSld name="Ciemne - Ikonki">
    <p:bg>
      <p:bgPr>
        <a:blipFill>
          <a:blip r:embed="rId2">
            <a:alphaModFix/>
          </a:blip>
          <a:stretch>
            <a:fillRect/>
          </a:stretch>
        </a:blipFill>
      </p:bgPr>
    </p:bg>
    <p:spTree>
      <p:nvGrpSpPr>
        <p:cNvPr id="212" name="Shape 212"/>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3 kolumny">
  <p:cSld name="Ciemne 3 kolumny">
    <p:bg>
      <p:bgPr>
        <a:blipFill>
          <a:blip r:embed="rId2">
            <a:alphaModFix/>
          </a:blip>
          <a:stretch>
            <a:fillRect/>
          </a:stretch>
        </a:blipFill>
      </p:bgPr>
    </p:bg>
    <p:spTree>
      <p:nvGrpSpPr>
        <p:cNvPr id="213" name="Shape 213"/>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słupkowy">
  <p:cSld name="Wykres słupkowy">
    <p:bg>
      <p:bgPr>
        <a:blipFill>
          <a:blip r:embed="rId2">
            <a:alphaModFix/>
          </a:blip>
          <a:stretch>
            <a:fillRect/>
          </a:stretch>
        </a:blipFill>
      </p:bgPr>
    </p:bg>
    <p:spTree>
      <p:nvGrpSpPr>
        <p:cNvPr id="214" name="Shape 214"/>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słupkowy zielony">
  <p:cSld name="Wykres słupkowy zielony">
    <p:bg>
      <p:bgPr>
        <a:blipFill>
          <a:blip r:embed="rId2">
            <a:alphaModFix/>
          </a:blip>
          <a:stretch>
            <a:fillRect/>
          </a:stretch>
        </a:blipFill>
      </p:bgPr>
    </p:bg>
    <p:spTree>
      <p:nvGrpSpPr>
        <p:cNvPr id="215" name="Shape 215"/>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kołowy">
  <p:cSld name="Wykres kołowy">
    <p:bg>
      <p:bgPr>
        <a:blipFill>
          <a:blip r:embed="rId2">
            <a:alphaModFix/>
          </a:blip>
          <a:stretch>
            <a:fillRect/>
          </a:stretch>
        </a:blipFill>
      </p:bgPr>
    </p:bg>
    <p:spTree>
      <p:nvGrpSpPr>
        <p:cNvPr id="216" name="Shape 216"/>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bg>
      <p:bgPr>
        <a:blipFill>
          <a:blip r:embed="rId2">
            <a:alphaModFix/>
          </a:blip>
          <a:stretch>
            <a:fillRect/>
          </a:stretch>
        </a:blipFill>
      </p:bgPr>
    </p:bg>
    <p:spTree>
      <p:nvGrpSpPr>
        <p:cNvPr id="217" name="Shape 21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47" name="Shape 47"/>
        <p:cNvGrpSpPr/>
        <p:nvPr/>
      </p:nvGrpSpPr>
      <p:grpSpPr>
        <a:xfrm>
          <a:off x="0" y="0"/>
          <a:ext cx="0" cy="0"/>
          <a:chOff x="0" y="0"/>
          <a:chExt cx="0" cy="0"/>
        </a:xfrm>
      </p:grpSpPr>
      <p:sp>
        <p:nvSpPr>
          <p:cNvPr id="48" name="Google Shape;48;p14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147"/>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0" name="Google Shape;50;p147"/>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 name="Google Shape;51;p14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2" name="Google Shape;52;p147"/>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p1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5" name="Google Shape;55;p1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18" name="Shape 218"/>
        <p:cNvGrpSpPr/>
        <p:nvPr/>
      </p:nvGrpSpPr>
      <p:grpSpPr>
        <a:xfrm>
          <a:off x="0" y="0"/>
          <a:ext cx="0" cy="0"/>
          <a:chOff x="0" y="0"/>
          <a:chExt cx="0" cy="0"/>
        </a:xfrm>
      </p:grpSpPr>
      <p:sp>
        <p:nvSpPr>
          <p:cNvPr id="219" name="Google Shape;219;p136"/>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20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100"/>
              <a:buFont typeface="Arial"/>
              <a:buNone/>
              <a:defRPr sz="1400"/>
            </a:lvl2pPr>
            <a:lvl3pPr lvl="2" algn="l">
              <a:lnSpc>
                <a:spcPct val="100000"/>
              </a:lnSpc>
              <a:spcBef>
                <a:spcPts val="0"/>
              </a:spcBef>
              <a:spcAft>
                <a:spcPts val="0"/>
              </a:spcAft>
              <a:buSzPts val="2100"/>
              <a:buFont typeface="Arial"/>
              <a:buNone/>
              <a:defRPr sz="1400"/>
            </a:lvl3pPr>
            <a:lvl4pPr lvl="3" algn="l">
              <a:lnSpc>
                <a:spcPct val="100000"/>
              </a:lnSpc>
              <a:spcBef>
                <a:spcPts val="0"/>
              </a:spcBef>
              <a:spcAft>
                <a:spcPts val="0"/>
              </a:spcAft>
              <a:buSzPts val="2100"/>
              <a:buFont typeface="Arial"/>
              <a:buNone/>
              <a:defRPr sz="1400"/>
            </a:lvl4pPr>
            <a:lvl5pPr lvl="4" algn="l">
              <a:lnSpc>
                <a:spcPct val="100000"/>
              </a:lnSpc>
              <a:spcBef>
                <a:spcPts val="0"/>
              </a:spcBef>
              <a:spcAft>
                <a:spcPts val="0"/>
              </a:spcAft>
              <a:buSzPts val="2100"/>
              <a:buFont typeface="Arial"/>
              <a:buNone/>
              <a:defRPr sz="1400"/>
            </a:lvl5pPr>
            <a:lvl6pPr lvl="5" algn="l">
              <a:lnSpc>
                <a:spcPct val="100000"/>
              </a:lnSpc>
              <a:spcBef>
                <a:spcPts val="0"/>
              </a:spcBef>
              <a:spcAft>
                <a:spcPts val="0"/>
              </a:spcAft>
              <a:buSzPts val="2100"/>
              <a:buFont typeface="Arial"/>
              <a:buNone/>
              <a:defRPr sz="1400"/>
            </a:lvl6pPr>
            <a:lvl7pPr lvl="6" algn="l">
              <a:lnSpc>
                <a:spcPct val="100000"/>
              </a:lnSpc>
              <a:spcBef>
                <a:spcPts val="0"/>
              </a:spcBef>
              <a:spcAft>
                <a:spcPts val="0"/>
              </a:spcAft>
              <a:buSzPts val="2100"/>
              <a:buFont typeface="Arial"/>
              <a:buNone/>
              <a:defRPr sz="1400"/>
            </a:lvl7pPr>
            <a:lvl8pPr lvl="7" algn="l">
              <a:lnSpc>
                <a:spcPct val="100000"/>
              </a:lnSpc>
              <a:spcBef>
                <a:spcPts val="0"/>
              </a:spcBef>
              <a:spcAft>
                <a:spcPts val="0"/>
              </a:spcAft>
              <a:buSzPts val="2100"/>
              <a:buFont typeface="Arial"/>
              <a:buNone/>
              <a:defRPr sz="1400"/>
            </a:lvl8pPr>
            <a:lvl9pPr lvl="8" algn="l">
              <a:lnSpc>
                <a:spcPct val="100000"/>
              </a:lnSpc>
              <a:spcBef>
                <a:spcPts val="0"/>
              </a:spcBef>
              <a:spcAft>
                <a:spcPts val="0"/>
              </a:spcAft>
              <a:buSzPts val="2100"/>
              <a:buFont typeface="Arial"/>
              <a:buNone/>
              <a:defRPr sz="1400"/>
            </a:lvl9pPr>
          </a:lstStyle>
          <a:p/>
        </p:txBody>
      </p:sp>
      <p:sp>
        <p:nvSpPr>
          <p:cNvPr id="220" name="Google Shape;220;p136"/>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21" name="Google Shape;221;p13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222" name="Google Shape;222;p13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223" name="Google Shape;223;p1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0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56" name="Shape 56"/>
        <p:cNvGrpSpPr/>
        <p:nvPr/>
      </p:nvGrpSpPr>
      <p:grpSpPr>
        <a:xfrm>
          <a:off x="0" y="0"/>
          <a:ext cx="0" cy="0"/>
          <a:chOff x="0" y="0"/>
          <a:chExt cx="0" cy="0"/>
        </a:xfrm>
      </p:grpSpPr>
      <p:sp>
        <p:nvSpPr>
          <p:cNvPr id="57" name="Google Shape;57;p1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1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61" name="Shape 61"/>
        <p:cNvGrpSpPr/>
        <p:nvPr/>
      </p:nvGrpSpPr>
      <p:grpSpPr>
        <a:xfrm>
          <a:off x="0" y="0"/>
          <a:ext cx="0" cy="0"/>
          <a:chOff x="0" y="0"/>
          <a:chExt cx="0" cy="0"/>
        </a:xfrm>
      </p:grpSpPr>
      <p:sp>
        <p:nvSpPr>
          <p:cNvPr id="62" name="Google Shape;62;p1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1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65" name="Shape 65"/>
        <p:cNvGrpSpPr/>
        <p:nvPr/>
      </p:nvGrpSpPr>
      <p:grpSpPr>
        <a:xfrm>
          <a:off x="0" y="0"/>
          <a:ext cx="0" cy="0"/>
          <a:chOff x="0" y="0"/>
          <a:chExt cx="0" cy="0"/>
        </a:xfrm>
      </p:grpSpPr>
      <p:sp>
        <p:nvSpPr>
          <p:cNvPr id="66" name="Google Shape;66;p150"/>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50"/>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8" name="Google Shape;68;p150"/>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69" name="Google Shape;69;p1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72" name="Shape 72"/>
        <p:cNvGrpSpPr/>
        <p:nvPr/>
      </p:nvGrpSpPr>
      <p:grpSpPr>
        <a:xfrm>
          <a:off x="0" y="0"/>
          <a:ext cx="0" cy="0"/>
          <a:chOff x="0" y="0"/>
          <a:chExt cx="0" cy="0"/>
        </a:xfrm>
      </p:grpSpPr>
      <p:sp>
        <p:nvSpPr>
          <p:cNvPr id="73" name="Google Shape;73;p151"/>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51"/>
          <p:cNvSpPr/>
          <p:nvPr>
            <p:ph idx="2" type="pic"/>
          </p:nvPr>
        </p:nvSpPr>
        <p:spPr>
          <a:xfrm>
            <a:off x="3887391" y="740569"/>
            <a:ext cx="4629000" cy="3655200"/>
          </a:xfrm>
          <a:prstGeom prst="rect">
            <a:avLst/>
          </a:prstGeom>
          <a:noFill/>
          <a:ln>
            <a:noFill/>
          </a:ln>
        </p:spPr>
      </p:sp>
      <p:sp>
        <p:nvSpPr>
          <p:cNvPr id="75" name="Google Shape;75;p151"/>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6" name="Google Shape;76;p1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8" name="Google Shape;78;p1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79" name="Shape 79"/>
        <p:cNvGrpSpPr/>
        <p:nvPr/>
      </p:nvGrpSpPr>
      <p:grpSpPr>
        <a:xfrm>
          <a:off x="0" y="0"/>
          <a:ext cx="0" cy="0"/>
          <a:chOff x="0" y="0"/>
          <a:chExt cx="0" cy="0"/>
        </a:xfrm>
      </p:grpSpPr>
      <p:sp>
        <p:nvSpPr>
          <p:cNvPr id="80" name="Google Shape;80;p1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52"/>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1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4" name="Google Shape;84;p1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85" name="Shape 85"/>
        <p:cNvGrpSpPr/>
        <p:nvPr/>
      </p:nvGrpSpPr>
      <p:grpSpPr>
        <a:xfrm>
          <a:off x="0" y="0"/>
          <a:ext cx="0" cy="0"/>
          <a:chOff x="0" y="0"/>
          <a:chExt cx="0" cy="0"/>
        </a:xfrm>
      </p:grpSpPr>
      <p:sp>
        <p:nvSpPr>
          <p:cNvPr id="86" name="Google Shape;86;p15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15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1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1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0" name="Google Shape;90;p1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y tekst lewo">
  <p:cSld name="BLANK_1_1_1_1_1_2_1">
    <p:bg>
      <p:bgPr>
        <a:blipFill>
          <a:blip r:embed="rId2">
            <a:alphaModFix/>
          </a:blip>
          <a:stretch>
            <a:fillRect/>
          </a:stretch>
        </a:blipFill>
      </p:bgPr>
    </p:bg>
    <p:spTree>
      <p:nvGrpSpPr>
        <p:cNvPr id="95" name="Shape 9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2" name="Shape 12"/>
        <p:cNvGrpSpPr/>
        <p:nvPr/>
      </p:nvGrpSpPr>
      <p:grpSpPr>
        <a:xfrm>
          <a:off x="0" y="0"/>
          <a:ext cx="0" cy="0"/>
          <a:chOff x="0" y="0"/>
          <a:chExt cx="0" cy="0"/>
        </a:xfrm>
      </p:grpSpPr>
      <p:sp>
        <p:nvSpPr>
          <p:cNvPr id="13" name="Google Shape;13;p13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 name="Google Shape;14;p13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 name="Google Shape;15;p1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1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1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2">
  <p:cSld name="BLANK_1_1_2_1_1_1_2">
    <p:bg>
      <p:bgPr>
        <a:blipFill>
          <a:blip r:embed="rId2">
            <a:alphaModFix/>
          </a:blip>
          <a:stretch>
            <a:fillRect/>
          </a:stretch>
        </a:blipFill>
      </p:bgPr>
    </p:bg>
    <p:spTree>
      <p:nvGrpSpPr>
        <p:cNvPr id="96" name="Shape 9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7" name="Shape 97"/>
        <p:cNvGrpSpPr/>
        <p:nvPr/>
      </p:nvGrpSpPr>
      <p:grpSpPr>
        <a:xfrm>
          <a:off x="0" y="0"/>
          <a:ext cx="0" cy="0"/>
          <a:chOff x="0" y="0"/>
          <a:chExt cx="0" cy="0"/>
        </a:xfrm>
      </p:grpSpPr>
      <p:sp>
        <p:nvSpPr>
          <p:cNvPr id="98" name="Google Shape;9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 name="Shape 99"/>
        <p:cNvGrpSpPr/>
        <p:nvPr/>
      </p:nvGrpSpPr>
      <p:grpSpPr>
        <a:xfrm>
          <a:off x="0" y="0"/>
          <a:ext cx="0" cy="0"/>
          <a:chOff x="0" y="0"/>
          <a:chExt cx="0" cy="0"/>
        </a:xfrm>
      </p:grpSpPr>
      <p:sp>
        <p:nvSpPr>
          <p:cNvPr id="100" name="Google Shape;100;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600"/>
              <a:buNone/>
              <a:defRPr>
                <a:solidFill>
                  <a:schemeClr val="dk1"/>
                </a:solidFill>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101" name="Google Shape;101;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algn="l">
              <a:lnSpc>
                <a:spcPct val="115000"/>
              </a:lnSpc>
              <a:spcBef>
                <a:spcPts val="0"/>
              </a:spcBef>
              <a:spcAft>
                <a:spcPts val="0"/>
              </a:spcAft>
              <a:buSzPts val="10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285750" lvl="8" marL="4114800" algn="l">
              <a:lnSpc>
                <a:spcPct val="115000"/>
              </a:lnSpc>
              <a:spcBef>
                <a:spcPts val="1600"/>
              </a:spcBef>
              <a:spcAft>
                <a:spcPts val="1600"/>
              </a:spcAft>
              <a:buSzPts val="900"/>
              <a:buChar char="■"/>
              <a:defRPr/>
            </a:lvl9pPr>
          </a:lstStyle>
          <a:p/>
        </p:txBody>
      </p:sp>
      <p:sp>
        <p:nvSpPr>
          <p:cNvPr id="102" name="Google Shape;10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ene - Człowiek">
  <p:cSld name="BLANK_1">
    <p:bg>
      <p:bgPr>
        <a:blipFill>
          <a:blip r:embed="rId2">
            <a:alphaModFix/>
          </a:blip>
          <a:stretch>
            <a:fillRect/>
          </a:stretch>
        </a:blipFill>
      </p:bgPr>
    </p:bg>
    <p:spTree>
      <p:nvGrpSpPr>
        <p:cNvPr id="103" name="Shape 103"/>
        <p:cNvGrpSpPr/>
        <p:nvPr/>
      </p:nvGrpSpPr>
      <p:grpSpPr>
        <a:xfrm>
          <a:off x="0" y="0"/>
          <a:ext cx="0" cy="0"/>
          <a:chOff x="0" y="0"/>
          <a:chExt cx="0" cy="0"/>
        </a:xfrm>
      </p:grpSpPr>
      <p:pic>
        <p:nvPicPr>
          <p:cNvPr id="104" name="Google Shape;104;p40"/>
          <p:cNvPicPr preferRelativeResize="0"/>
          <p:nvPr/>
        </p:nvPicPr>
        <p:blipFill rotWithShape="1">
          <a:blip r:embed="rId3">
            <a:alphaModFix/>
          </a:blip>
          <a:srcRect b="0" l="0" r="0" t="0"/>
          <a:stretch/>
        </p:blipFill>
        <p:spPr>
          <a:xfrm>
            <a:off x="7590048" y="370374"/>
            <a:ext cx="1004404" cy="2148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Ikonki">
  <p:cSld name="BLANK_1_2">
    <p:bg>
      <p:bgPr>
        <a:blipFill>
          <a:blip r:embed="rId2">
            <a:alphaModFix/>
          </a:blip>
          <a:stretch>
            <a:fillRect/>
          </a:stretch>
        </a:blipFill>
      </p:bgPr>
    </p:bg>
    <p:spTree>
      <p:nvGrpSpPr>
        <p:cNvPr id="105" name="Shape 10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 Ikonki">
  <p:cSld name="BLANK_1_2_1">
    <p:bg>
      <p:bgPr>
        <a:blipFill>
          <a:blip r:embed="rId2">
            <a:alphaModFix/>
          </a:blip>
          <a:stretch>
            <a:fillRect/>
          </a:stretch>
        </a:blipFill>
      </p:bgPr>
    </p:bg>
    <p:spTree>
      <p:nvGrpSpPr>
        <p:cNvPr id="106" name="Shape 10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50 / 50">
  <p:cSld name="BLANK_1_1">
    <p:bg>
      <p:bgPr>
        <a:blipFill>
          <a:blip r:embed="rId2">
            <a:alphaModFix/>
          </a:blip>
          <a:stretch>
            <a:fillRect/>
          </a:stretch>
        </a:blipFill>
      </p:bgPr>
    </p:bg>
    <p:spTree>
      <p:nvGrpSpPr>
        <p:cNvPr id="107" name="Shape 10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3 kolumny">
  <p:cSld name="BLANK_1_1_2">
    <p:bg>
      <p:bgPr>
        <a:blipFill>
          <a:blip r:embed="rId2">
            <a:alphaModFix/>
          </a:blip>
          <a:stretch>
            <a:fillRect/>
          </a:stretch>
        </a:blipFill>
      </p:bgPr>
    </p:bg>
    <p:spTree>
      <p:nvGrpSpPr>
        <p:cNvPr id="108" name="Shape 10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szachownica">
  <p:cSld name="BLANK_1_1_2_2">
    <p:spTree>
      <p:nvGrpSpPr>
        <p:cNvPr id="109" name="Shape 10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szachownica 2">
  <p:cSld name="BLANK_1_1_2_2_1">
    <p:spTree>
      <p:nvGrpSpPr>
        <p:cNvPr id="110" name="Shape 11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1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1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 name="Google Shape;21;p1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ene - szachownica 3">
  <p:cSld name="BLANK_1_1_2_2_1_1">
    <p:spTree>
      <p:nvGrpSpPr>
        <p:cNvPr id="111" name="Shape 11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tekstowe">
  <p:cSld name="BLANK_1_1_2_1">
    <p:bg>
      <p:bgPr>
        <a:blipFill>
          <a:blip r:embed="rId2">
            <a:alphaModFix/>
          </a:blip>
          <a:stretch>
            <a:fillRect/>
          </a:stretch>
        </a:blipFill>
      </p:bgPr>
    </p:bg>
    <p:spTree>
      <p:nvGrpSpPr>
        <p:cNvPr id="112" name="Shape 11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1">
  <p:cSld name="BLANK_1_1_2_1_2">
    <p:bg>
      <p:bgPr>
        <a:solidFill>
          <a:srgbClr val="00FFC2"/>
        </a:solidFill>
      </p:bgPr>
    </p:bg>
    <p:spTree>
      <p:nvGrpSpPr>
        <p:cNvPr id="113" name="Shape 11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2">
  <p:cSld name="BLANK_1_1_2_1_2_1">
    <p:bg>
      <p:bgPr>
        <a:blipFill>
          <a:blip r:embed="rId2">
            <a:alphaModFix/>
          </a:blip>
          <a:stretch>
            <a:fillRect/>
          </a:stretch>
        </a:blipFill>
      </p:bgPr>
    </p:bg>
    <p:spTree>
      <p:nvGrpSpPr>
        <p:cNvPr id="114" name="Shape 114"/>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3">
  <p:cSld name="BLANK_1_1_2_1_2_1_1">
    <p:bg>
      <p:bgPr>
        <a:blipFill>
          <a:blip r:embed="rId2">
            <a:alphaModFix/>
          </a:blip>
          <a:stretch>
            <a:fillRect/>
          </a:stretch>
        </a:blipFill>
      </p:bgPr>
    </p:bg>
    <p:spTree>
      <p:nvGrpSpPr>
        <p:cNvPr id="115" name="Shape 11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ytat 4">
  <p:cSld name="BLANK_1_1_2_1_2_1_1_1">
    <p:bg>
      <p:bgPr>
        <a:blipFill>
          <a:blip r:embed="rId2">
            <a:alphaModFix/>
          </a:blip>
          <a:stretch>
            <a:fillRect/>
          </a:stretch>
        </a:blipFill>
      </p:bgPr>
    </p:bg>
    <p:spTree>
      <p:nvGrpSpPr>
        <p:cNvPr id="116" name="Shape 116"/>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sza na tle">
  <p:cSld name="BLANK_1_1_2_1_1">
    <p:bg>
      <p:bgPr>
        <a:blipFill>
          <a:blip r:embed="rId2">
            <a:alphaModFix/>
          </a:blip>
          <a:stretch>
            <a:fillRect/>
          </a:stretch>
        </a:blipFill>
      </p:bgPr>
    </p:bg>
    <p:spTree>
      <p:nvGrpSpPr>
        <p:cNvPr id="117" name="Shape 117"/>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y 50 / 50">
  <p:cSld name="BLANK_1_1_2_1_1_2">
    <p:spTree>
      <p:nvGrpSpPr>
        <p:cNvPr id="118" name="Shape 118"/>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1">
  <p:cSld name="BLANK_1_1_2_1_1_1">
    <p:bg>
      <p:bgPr>
        <a:blipFill>
          <a:blip r:embed="rId2">
            <a:alphaModFix/>
          </a:blip>
          <a:stretch>
            <a:fillRect/>
          </a:stretch>
        </a:blipFill>
      </p:bgPr>
    </p:bg>
    <p:spTree>
      <p:nvGrpSpPr>
        <p:cNvPr id="119" name="Shape 11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3">
  <p:cSld name="BLANK_1_1_2_1_1_1_2_1">
    <p:bg>
      <p:bgPr>
        <a:blipFill>
          <a:blip r:embed="rId2">
            <a:alphaModFix/>
          </a:blip>
          <a:stretch>
            <a:fillRect/>
          </a:stretch>
        </a:blipFill>
      </p:bgPr>
    </p:bg>
    <p:spTree>
      <p:nvGrpSpPr>
        <p:cNvPr id="120" name="Shape 12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3 kafelki">
  <p:cSld name="Ciemne - 3 kafelki">
    <p:bg>
      <p:bgPr>
        <a:blipFill>
          <a:blip r:embed="rId2">
            <a:alphaModFix/>
          </a:blip>
          <a:stretch>
            <a:fillRect/>
          </a:stretch>
        </a:blipFill>
      </p:bgPr>
    </p:bg>
    <p:spTree>
      <p:nvGrpSpPr>
        <p:cNvPr id="22" name="Shape 22"/>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4">
  <p:cSld name="BLANK_1_1_2_1_1_1_2_1_1">
    <p:bg>
      <p:bgPr>
        <a:blipFill>
          <a:blip r:embed="rId2">
            <a:alphaModFix/>
          </a:blip>
          <a:stretch>
            <a:fillRect/>
          </a:stretch>
        </a:blipFill>
      </p:bgPr>
    </p:bg>
    <p:spTree>
      <p:nvGrpSpPr>
        <p:cNvPr id="121" name="Shape 121"/>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graficzny">
  <p:cSld name="BLANK_1_1_2_1_1_1_2_1_1_1">
    <p:bg>
      <p:bgPr>
        <a:blipFill>
          <a:blip r:embed="rId2">
            <a:alphaModFix/>
          </a:blip>
          <a:stretch>
            <a:fillRect/>
          </a:stretch>
        </a:blipFill>
      </p:bgPr>
    </p:bg>
    <p:spTree>
      <p:nvGrpSpPr>
        <p:cNvPr id="122" name="Shape 122"/>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ogan">
  <p:cSld name="BLANK_1_1_2_1_1_1_1">
    <p:bg>
      <p:bgPr>
        <a:blipFill>
          <a:blip r:embed="rId2">
            <a:alphaModFix/>
          </a:blip>
          <a:stretch>
            <a:fillRect/>
          </a:stretch>
        </a:blipFill>
      </p:bgPr>
    </p:bg>
    <p:spTree>
      <p:nvGrpSpPr>
        <p:cNvPr id="123" name="Shape 12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p:cSld name="BLANK_1_1_1">
    <p:bg>
      <p:bgPr>
        <a:blipFill>
          <a:blip r:embed="rId2">
            <a:alphaModFix/>
          </a:blip>
          <a:stretch>
            <a:fillRect/>
          </a:stretch>
        </a:blipFill>
      </p:bgPr>
    </p:bg>
    <p:spTree>
      <p:nvGrpSpPr>
        <p:cNvPr id="124" name="Shape 124"/>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1 1 1 2">
  <p:cSld name="BLANK_1_1_1_2">
    <p:bg>
      <p:bgPr>
        <a:blipFill>
          <a:blip r:embed="rId2">
            <a:alphaModFix/>
          </a:blip>
          <a:stretch>
            <a:fillRect/>
          </a:stretch>
        </a:blipFill>
      </p:bgPr>
    </p:bg>
    <p:spTree>
      <p:nvGrpSpPr>
        <p:cNvPr id="125" name="Shape 125"/>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4 kafelki">
  <p:cSld name="BLANK_1_1_1_2_1">
    <p:bg>
      <p:bgPr>
        <a:blipFill>
          <a:blip r:embed="rId2">
            <a:alphaModFix/>
          </a:blip>
          <a:stretch>
            <a:fillRect/>
          </a:stretch>
        </a:blipFill>
      </p:bgPr>
    </p:bg>
    <p:spTree>
      <p:nvGrpSpPr>
        <p:cNvPr id="126" name="Shape 126"/>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słupkowy">
  <p:cSld name="BLANK_1_1_1_2_1_2">
    <p:bg>
      <p:bgPr>
        <a:blipFill>
          <a:blip r:embed="rId2">
            <a:alphaModFix/>
          </a:blip>
          <a:stretch>
            <a:fillRect/>
          </a:stretch>
        </a:blipFill>
      </p:bgPr>
    </p:bg>
    <p:spTree>
      <p:nvGrpSpPr>
        <p:cNvPr id="127" name="Shape 127"/>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słupkowy zielony">
  <p:cSld name="BLANK_1_1_1_2_1_2_1">
    <p:bg>
      <p:bgPr>
        <a:blipFill>
          <a:blip r:embed="rId2">
            <a:alphaModFix/>
          </a:blip>
          <a:stretch>
            <a:fillRect/>
          </a:stretch>
        </a:blipFill>
      </p:bgPr>
    </p:bg>
    <p:spTree>
      <p:nvGrpSpPr>
        <p:cNvPr id="128" name="Shape 128"/>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ykres kołowy">
  <p:cSld name="BLANK_1_1_1_2_1_2_1_1">
    <p:bg>
      <p:bgPr>
        <a:blipFill>
          <a:blip r:embed="rId2">
            <a:alphaModFix/>
          </a:blip>
          <a:stretch>
            <a:fillRect/>
          </a:stretch>
        </a:blipFill>
      </p:bgPr>
    </p:bg>
    <p:spTree>
      <p:nvGrpSpPr>
        <p:cNvPr id="129" name="Shape 129"/>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BLANK_1_1_1_2_1_2_1_1_1">
    <p:bg>
      <p:bgPr>
        <a:blipFill>
          <a:blip r:embed="rId2">
            <a:alphaModFix/>
          </a:blip>
          <a:stretch>
            <a:fillRect/>
          </a:stretch>
        </a:blipFill>
      </p:bgPr>
    </p:bg>
    <p:spTree>
      <p:nvGrpSpPr>
        <p:cNvPr id="130" name="Shape 1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3 kolumny">
  <p:cSld name="Ciemne 3 kolumny">
    <p:bg>
      <p:bgPr>
        <a:blipFill>
          <a:blip r:embed="rId2">
            <a:alphaModFix/>
          </a:blip>
          <a:stretch>
            <a:fillRect/>
          </a:stretch>
        </a:blipFill>
      </p:bgPr>
    </p:bg>
    <p:spTree>
      <p:nvGrpSpPr>
        <p:cNvPr id="23" name="Shape 23"/>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luencer 1">
  <p:cSld name="BLANK_1_1_1_2_1_2_1_1_1_1">
    <p:bg>
      <p:bgPr>
        <a:blipFill>
          <a:blip r:embed="rId2">
            <a:alphaModFix/>
          </a:blip>
          <a:stretch>
            <a:fillRect/>
          </a:stretch>
        </a:blipFill>
      </p:bgPr>
    </p:bg>
    <p:spTree>
      <p:nvGrpSpPr>
        <p:cNvPr id="131" name="Shape 131"/>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luencer 2">
  <p:cSld name="BLANK_1_1_1_2_1_2_1_1_1_1_1">
    <p:spTree>
      <p:nvGrpSpPr>
        <p:cNvPr id="132" name="Shape 132"/>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zytówka 1">
  <p:cSld name="BLANK_1_1_1_2_1_2_1_1_1_1_1_1">
    <p:bg>
      <p:bgPr>
        <a:solidFill>
          <a:schemeClr val="accent5"/>
        </a:solidFill>
      </p:bgPr>
    </p:bg>
    <p:spTree>
      <p:nvGrpSpPr>
        <p:cNvPr id="133" name="Shape 133"/>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zytówka 2">
  <p:cSld name="BLANK_1_1_1_2_1_2_1_1_1_1_1_1_1">
    <p:bg>
      <p:bgPr>
        <a:solidFill>
          <a:schemeClr val="accent5"/>
        </a:solidFill>
      </p:bgPr>
    </p:bg>
    <p:spTree>
      <p:nvGrpSpPr>
        <p:cNvPr id="134" name="Shape 134"/>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3 kafelki">
  <p:cSld name="BLANK_1_1_1_2_1_1">
    <p:bg>
      <p:bgPr>
        <a:blipFill>
          <a:blip r:embed="rId2">
            <a:alphaModFix/>
          </a:blip>
          <a:stretch>
            <a:fillRect/>
          </a:stretch>
        </a:blipFill>
      </p:bgPr>
    </p:bg>
    <p:spTree>
      <p:nvGrpSpPr>
        <p:cNvPr id="135" name="Shape 135"/>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ela">
  <p:cSld name="BLANK_1_1_1_2_1_1_3">
    <p:bg>
      <p:bgPr>
        <a:blipFill>
          <a:blip r:embed="rId2">
            <a:alphaModFix/>
          </a:blip>
          <a:stretch>
            <a:fillRect/>
          </a:stretch>
        </a:blipFill>
      </p:bgPr>
    </p:bg>
    <p:spTree>
      <p:nvGrpSpPr>
        <p:cNvPr id="136" name="Shape 136"/>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ela 2">
  <p:cSld name="BLANK_1_1_1_2_1_1_3_1">
    <p:bg>
      <p:bgPr>
        <a:blipFill>
          <a:blip r:embed="rId2">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złowiek / człowiek">
  <p:cSld name="BLANK_1_1_1_2_1_1_2">
    <p:bg>
      <p:bgPr>
        <a:blipFill>
          <a:blip r:embed="rId2">
            <a:alphaModFix/>
          </a:blip>
          <a:stretch>
            <a:fillRect/>
          </a:stretch>
        </a:blipFill>
      </p:bgPr>
    </p:bg>
    <p:spTree>
      <p:nvGrpSpPr>
        <p:cNvPr id="138" name="Shape 138"/>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ogan / 3 kafelki">
  <p:cSld name="BLANK_1_1_1_2_1_1_1">
    <p:bg>
      <p:bgPr>
        <a:blipFill>
          <a:blip r:embed="rId2">
            <a:alphaModFix/>
          </a:blip>
          <a:stretch>
            <a:fillRect/>
          </a:stretch>
        </a:blipFill>
      </p:bgPr>
    </p:bg>
    <p:spTree>
      <p:nvGrpSpPr>
        <p:cNvPr id="139" name="Shape 139"/>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afelki / tło">
  <p:cSld name="BLANK_1_1_1_2_1_1_1_1">
    <p:bg>
      <p:bgPr>
        <a:blipFill>
          <a:blip r:embed="rId2">
            <a:alphaModFix/>
          </a:blip>
          <a:stretch>
            <a:fillRect/>
          </a:stretch>
        </a:blipFill>
      </p:bgPr>
    </p:bg>
    <p:spTree>
      <p:nvGrpSpPr>
        <p:cNvPr id="140" name="Shape 14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50 / 50">
  <p:cSld name="Ciemne 50 / 50">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rozbudowane">
  <p:cSld name="BLANK_1_1_1_1">
    <p:bg>
      <p:bgPr>
        <a:blipFill>
          <a:blip r:embed="rId2">
            <a:alphaModFix/>
          </a:blip>
          <a:stretch>
            <a:fillRect/>
          </a:stretch>
        </a:blipFill>
      </p:bgPr>
    </p:bg>
    <p:spTree>
      <p:nvGrpSpPr>
        <p:cNvPr id="141" name="Shape 141"/>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p:cSld name="BLANK_1_1_1_1_2">
    <p:bg>
      <p:bgPr>
        <a:blipFill>
          <a:blip r:embed="rId2">
            <a:alphaModFix/>
          </a:blip>
          <a:stretch>
            <a:fillRect/>
          </a:stretch>
        </a:blipFill>
      </p:bgPr>
    </p:bg>
    <p:spTree>
      <p:nvGrpSpPr>
        <p:cNvPr id="142" name="Shape 142"/>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kład niestandardowy 1">
  <p:cSld name="CUSTOM_3">
    <p:spTree>
      <p:nvGrpSpPr>
        <p:cNvPr id="143" name="Shape 143"/>
        <p:cNvGrpSpPr/>
        <p:nvPr/>
      </p:nvGrpSpPr>
      <p:grpSpPr>
        <a:xfrm>
          <a:off x="0" y="0"/>
          <a:ext cx="0" cy="0"/>
          <a:chOff x="0" y="0"/>
          <a:chExt cx="0" cy="0"/>
        </a:xfrm>
      </p:grpSpPr>
      <p:sp>
        <p:nvSpPr>
          <p:cNvPr id="144" name="Google Shape;144;p7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rozbudowane">
  <p:cSld name="BLANK_1_1_1_1_1">
    <p:bg>
      <p:bgPr>
        <a:blipFill>
          <a:blip r:embed="rId2">
            <a:alphaModFix/>
          </a:blip>
          <a:stretch>
            <a:fillRect/>
          </a:stretch>
        </a:blipFill>
      </p:bgPr>
    </p:bg>
    <p:spTree>
      <p:nvGrpSpPr>
        <p:cNvPr id="145" name="Shape 145"/>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grafika">
  <p:cSld name="BLANK_1_1_1_1_1_3">
    <p:bg>
      <p:bgPr>
        <a:blipFill>
          <a:blip r:embed="rId2">
            <a:alphaModFix/>
          </a:blip>
          <a:stretch>
            <a:fillRect/>
          </a:stretch>
        </a:blipFill>
      </p:bgPr>
    </p:bg>
    <p:spTree>
      <p:nvGrpSpPr>
        <p:cNvPr id="146" name="Shape 146"/>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y tekst center">
  <p:cSld name="BLANK_1_1_1_1_1_2">
    <p:bg>
      <p:bgPr>
        <a:blipFill>
          <a:blip r:embed="rId2">
            <a:alphaModFix/>
          </a:blip>
          <a:stretch>
            <a:fillRect/>
          </a:stretch>
        </a:blipFill>
      </p:bgPr>
    </p:bg>
    <p:spTree>
      <p:nvGrpSpPr>
        <p:cNvPr id="147" name="Shape 147"/>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 powered">
  <p:cSld name="BLANK_1_1_1_1_1_1">
    <p:bg>
      <p:bgPr>
        <a:blipFill>
          <a:blip r:embed="rId2">
            <a:alphaModFix/>
          </a:blip>
          <a:stretch>
            <a:fillRect/>
          </a:stretch>
        </a:blipFill>
      </p:bgPr>
    </p:bg>
    <p:spTree>
      <p:nvGrpSpPr>
        <p:cNvPr id="148" name="Shape 148"/>
        <p:cNvGrpSpPr/>
        <p:nvPr/>
      </p:nvGrpSpPr>
      <p:grpSpPr>
        <a:xfrm>
          <a:off x="0" y="0"/>
          <a:ext cx="0" cy="0"/>
          <a:chOff x="0" y="0"/>
          <a:chExt cx="0" cy="0"/>
        </a:xfrm>
      </p:grpSpPr>
      <p:pic>
        <p:nvPicPr>
          <p:cNvPr id="149" name="Google Shape;149;p83"/>
          <p:cNvPicPr preferRelativeResize="0"/>
          <p:nvPr/>
        </p:nvPicPr>
        <p:blipFill rotWithShape="1">
          <a:blip r:embed="rId3">
            <a:alphaModFix/>
          </a:blip>
          <a:srcRect b="0" l="0" r="0" t="0"/>
          <a:stretch/>
        </p:blipFill>
        <p:spPr>
          <a:xfrm>
            <a:off x="152400" y="152400"/>
            <a:ext cx="8602133" cy="48387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chał">
  <p:cSld name="CUSTOM">
    <p:bg>
      <p:bgPr>
        <a:blipFill>
          <a:blip r:embed="rId2">
            <a:alphaModFix/>
          </a:blip>
          <a:stretch>
            <a:fillRect/>
          </a:stretch>
        </a:blipFill>
      </p:bgPr>
    </p:bg>
    <p:spTree>
      <p:nvGrpSpPr>
        <p:cNvPr id="150" name="Shape 150"/>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chał 1">
  <p:cSld name="CUSTOM_2">
    <p:bg>
      <p:bgPr>
        <a:blipFill>
          <a:blip r:embed="rId2">
            <a:alphaModFix/>
          </a:blip>
          <a:stretch>
            <a:fillRect/>
          </a:stretch>
        </a:blipFill>
      </p:bgPr>
    </p:bg>
    <p:spTree>
      <p:nvGrpSpPr>
        <p:cNvPr id="151" name="Shape 151"/>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weł">
  <p:cSld name="CUSTOM_1">
    <p:bg>
      <p:bgPr>
        <a:blipFill>
          <a:blip r:embed="rId2">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chał">
  <p:cSld name="Michał">
    <p:bg>
      <p:bgPr>
        <a:blipFill>
          <a:blip r:embed="rId2">
            <a:alphaModFix/>
          </a:blip>
          <a:stretch>
            <a:fillRect/>
          </a:stretch>
        </a:blipFill>
      </p:bgPr>
    </p:bg>
    <p:spTree>
      <p:nvGrpSpPr>
        <p:cNvPr id="25" name="Shape 25"/>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otr">
  <p:cSld name="CUSTOM_1_1">
    <p:bg>
      <p:bgPr>
        <a:blipFill>
          <a:blip r:embed="rId2">
            <a:alphaModFix/>
          </a:blip>
          <a:stretch>
            <a:fillRect/>
          </a:stretch>
        </a:blipFill>
      </p:bgPr>
    </p:bg>
    <p:spTree>
      <p:nvGrpSpPr>
        <p:cNvPr id="153" name="Shape 153"/>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luencer 1 1">
  <p:cSld name="Influencer 1">
    <p:bg>
      <p:bgPr>
        <a:blipFill>
          <a:blip r:embed="rId2">
            <a:alphaModFix/>
          </a:blip>
          <a:stretch>
            <a:fillRect/>
          </a:stretch>
        </a:blipFill>
      </p:bgPr>
    </p:bg>
    <p:spTree>
      <p:nvGrpSpPr>
        <p:cNvPr id="154" name="Shape 154"/>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55" name="Shape 155"/>
        <p:cNvGrpSpPr/>
        <p:nvPr/>
      </p:nvGrpSpPr>
      <p:grpSpPr>
        <a:xfrm>
          <a:off x="0" y="0"/>
          <a:ext cx="0" cy="0"/>
          <a:chOff x="0" y="0"/>
          <a:chExt cx="0" cy="0"/>
        </a:xfrm>
      </p:grpSpPr>
      <p:sp>
        <p:nvSpPr>
          <p:cNvPr id="156" name="Google Shape;156;p89"/>
          <p:cNvSpPr txBox="1"/>
          <p:nvPr>
            <p:ph type="title"/>
          </p:nvPr>
        </p:nvSpPr>
        <p:spPr>
          <a:xfrm>
            <a:off x="628650" y="273844"/>
            <a:ext cx="7886700" cy="994200"/>
          </a:xfrm>
          <a:prstGeom prst="rect">
            <a:avLst/>
          </a:prstGeom>
          <a:noFill/>
          <a:ln>
            <a:noFill/>
          </a:ln>
        </p:spPr>
        <p:txBody>
          <a:bodyPr anchorCtr="0" anchor="ctr" bIns="91425" lIns="91425" spcFirstLastPara="1" rIns="91425" wrap="square" tIns="91425">
            <a:noAutofit/>
          </a:bodyPr>
          <a:lstStyle>
            <a:lvl1pPr lvl="0" marR="0" algn="l">
              <a:lnSpc>
                <a:spcPct val="90000"/>
              </a:lnSpc>
              <a:spcBef>
                <a:spcPts val="0"/>
              </a:spcBef>
              <a:spcAft>
                <a:spcPts val="0"/>
              </a:spcAft>
              <a:buClr>
                <a:schemeClr val="dk1"/>
              </a:buClr>
              <a:buSzPts val="26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Font typeface="Arial"/>
              <a:buNone/>
              <a:defRPr sz="1400"/>
            </a:lvl2pPr>
            <a:lvl3pPr lvl="2" algn="l">
              <a:lnSpc>
                <a:spcPct val="100000"/>
              </a:lnSpc>
              <a:spcBef>
                <a:spcPts val="0"/>
              </a:spcBef>
              <a:spcAft>
                <a:spcPts val="0"/>
              </a:spcAft>
              <a:buSzPts val="2800"/>
              <a:buFont typeface="Arial"/>
              <a:buNone/>
              <a:defRPr sz="1400"/>
            </a:lvl3pPr>
            <a:lvl4pPr lvl="3" algn="l">
              <a:lnSpc>
                <a:spcPct val="100000"/>
              </a:lnSpc>
              <a:spcBef>
                <a:spcPts val="0"/>
              </a:spcBef>
              <a:spcAft>
                <a:spcPts val="0"/>
              </a:spcAft>
              <a:buSzPts val="2800"/>
              <a:buFont typeface="Arial"/>
              <a:buNone/>
              <a:defRPr sz="1400"/>
            </a:lvl4pPr>
            <a:lvl5pPr lvl="4" algn="l">
              <a:lnSpc>
                <a:spcPct val="100000"/>
              </a:lnSpc>
              <a:spcBef>
                <a:spcPts val="0"/>
              </a:spcBef>
              <a:spcAft>
                <a:spcPts val="0"/>
              </a:spcAft>
              <a:buSzPts val="2800"/>
              <a:buFont typeface="Arial"/>
              <a:buNone/>
              <a:defRPr sz="1400"/>
            </a:lvl5pPr>
            <a:lvl6pPr lvl="5" algn="l">
              <a:lnSpc>
                <a:spcPct val="100000"/>
              </a:lnSpc>
              <a:spcBef>
                <a:spcPts val="0"/>
              </a:spcBef>
              <a:spcAft>
                <a:spcPts val="0"/>
              </a:spcAft>
              <a:buSzPts val="2800"/>
              <a:buFont typeface="Arial"/>
              <a:buNone/>
              <a:defRPr sz="1400"/>
            </a:lvl6pPr>
            <a:lvl7pPr lvl="6" algn="l">
              <a:lnSpc>
                <a:spcPct val="100000"/>
              </a:lnSpc>
              <a:spcBef>
                <a:spcPts val="0"/>
              </a:spcBef>
              <a:spcAft>
                <a:spcPts val="0"/>
              </a:spcAft>
              <a:buSzPts val="2800"/>
              <a:buFont typeface="Arial"/>
              <a:buNone/>
              <a:defRPr sz="1400"/>
            </a:lvl7pPr>
            <a:lvl8pPr lvl="7" algn="l">
              <a:lnSpc>
                <a:spcPct val="100000"/>
              </a:lnSpc>
              <a:spcBef>
                <a:spcPts val="0"/>
              </a:spcBef>
              <a:spcAft>
                <a:spcPts val="0"/>
              </a:spcAft>
              <a:buSzPts val="2800"/>
              <a:buFont typeface="Arial"/>
              <a:buNone/>
              <a:defRPr sz="1400"/>
            </a:lvl8pPr>
            <a:lvl9pPr lvl="8" algn="l">
              <a:lnSpc>
                <a:spcPct val="100000"/>
              </a:lnSpc>
              <a:spcBef>
                <a:spcPts val="0"/>
              </a:spcBef>
              <a:spcAft>
                <a:spcPts val="0"/>
              </a:spcAft>
              <a:buSzPts val="2800"/>
              <a:buFont typeface="Arial"/>
              <a:buNone/>
              <a:defRPr sz="1400"/>
            </a:lvl9pPr>
          </a:lstStyle>
          <a:p/>
        </p:txBody>
      </p:sp>
      <p:sp>
        <p:nvSpPr>
          <p:cNvPr id="157" name="Google Shape;157;p89"/>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8" name="Google Shape;158;p89"/>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159" name="Google Shape;159;p8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160" name="Google Shape;160;p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graficzny">
  <p:cSld name="Tytułowy graficzny">
    <p:bg>
      <p:bgPr>
        <a:blipFill>
          <a:blip r:embed="rId2">
            <a:alphaModFix/>
          </a:blip>
          <a:stretch>
            <a:fillRect/>
          </a:stretch>
        </a:blipFill>
      </p:bgPr>
    </p:bg>
    <p:spTree>
      <p:nvGrpSpPr>
        <p:cNvPr id="165" name="Shape 165"/>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4 kafelki">
  <p:cSld name="Ciemne 4 kafelki">
    <p:bg>
      <p:bgPr>
        <a:blipFill>
          <a:blip r:embed="rId2">
            <a:alphaModFix/>
          </a:blip>
          <a:stretch>
            <a:fillRect/>
          </a:stretch>
        </a:blipFill>
      </p:bgPr>
    </p:bg>
    <p:spTree>
      <p:nvGrpSpPr>
        <p:cNvPr id="166" name="Shape 166"/>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p:cSld name="Jasne 50 / 50">
    <p:bg>
      <p:bgPr>
        <a:blipFill>
          <a:blip r:embed="rId2">
            <a:alphaModFix/>
          </a:blip>
          <a:stretch>
            <a:fillRect/>
          </a:stretch>
        </a:blipFill>
      </p:bgPr>
    </p:bg>
    <p:spTree>
      <p:nvGrpSpPr>
        <p:cNvPr id="167" name="Shape 167"/>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rozbudowane">
  <p:cSld name="Jasne 50 / 50 rozbudowane">
    <p:bg>
      <p:bgPr>
        <a:blipFill>
          <a:blip r:embed="rId2">
            <a:alphaModFix/>
          </a:blip>
          <a:stretch>
            <a:fillRect/>
          </a:stretch>
        </a:blipFill>
      </p:bgPr>
    </p:bg>
    <p:spTree>
      <p:nvGrpSpPr>
        <p:cNvPr id="168" name="Shape 168"/>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ene - Człowiek">
  <p:cSld name="Ciemene - Człowiek">
    <p:bg>
      <p:bgPr>
        <a:blipFill>
          <a:blip r:embed="rId2">
            <a:alphaModFix/>
          </a:blip>
          <a:stretch>
            <a:fillRect/>
          </a:stretch>
        </a:blipFill>
      </p:bgPr>
    </p:bg>
    <p:spTree>
      <p:nvGrpSpPr>
        <p:cNvPr id="169" name="Shape 169"/>
        <p:cNvGrpSpPr/>
        <p:nvPr/>
      </p:nvGrpSpPr>
      <p:grpSpPr>
        <a:xfrm>
          <a:off x="0" y="0"/>
          <a:ext cx="0" cy="0"/>
          <a:chOff x="0" y="0"/>
          <a:chExt cx="0" cy="0"/>
        </a:xfrm>
      </p:grpSpPr>
      <p:pic>
        <p:nvPicPr>
          <p:cNvPr id="170" name="Google Shape;170;p93"/>
          <p:cNvPicPr preferRelativeResize="0"/>
          <p:nvPr/>
        </p:nvPicPr>
        <p:blipFill rotWithShape="1">
          <a:blip r:embed="rId3">
            <a:alphaModFix/>
          </a:blip>
          <a:srcRect b="0" l="0" r="0" t="0"/>
          <a:stretch/>
        </p:blipFill>
        <p:spPr>
          <a:xfrm>
            <a:off x="7590048" y="370374"/>
            <a:ext cx="1004403" cy="2148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ogan / 3 kafelki">
  <p:cSld name="Slogan / 3 kafelki">
    <p:bg>
      <p:bgPr>
        <a:blipFill>
          <a:blip r:embed="rId2">
            <a:alphaModFix/>
          </a:blip>
          <a:stretch>
            <a:fillRect/>
          </a:stretch>
        </a:blipFill>
      </p:bgPr>
    </p:bg>
    <p:spTree>
      <p:nvGrpSpPr>
        <p:cNvPr id="171" name="Shape 171"/>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luencer 1">
  <p:cSld name="Influencer 1">
    <p:bg>
      <p:bgPr>
        <a:blipFill>
          <a:blip r:embed="rId2">
            <a:alphaModFix/>
          </a:blip>
          <a:stretch>
            <a:fillRect/>
          </a:stretch>
        </a:blipFill>
      </p:bgPr>
    </p:bg>
    <p:spTree>
      <p:nvGrpSpPr>
        <p:cNvPr id="172" name="Shape 1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 powered">
  <p:cSld name="G powered">
    <p:bg>
      <p:bgPr>
        <a:blipFill>
          <a:blip r:embed="rId2">
            <a:alphaModFix/>
          </a:blip>
          <a:stretch>
            <a:fillRect/>
          </a:stretch>
        </a:blipFill>
      </p:bgPr>
    </p:bg>
    <p:spTree>
      <p:nvGrpSpPr>
        <p:cNvPr id="26" name="Shape 26"/>
        <p:cNvGrpSpPr/>
        <p:nvPr/>
      </p:nvGrpSpPr>
      <p:grpSpPr>
        <a:xfrm>
          <a:off x="0" y="0"/>
          <a:ext cx="0" cy="0"/>
          <a:chOff x="0" y="0"/>
          <a:chExt cx="0" cy="0"/>
        </a:xfrm>
      </p:grpSpPr>
      <p:pic>
        <p:nvPicPr>
          <p:cNvPr id="27" name="Google Shape;27;p143"/>
          <p:cNvPicPr preferRelativeResize="0"/>
          <p:nvPr/>
        </p:nvPicPr>
        <p:blipFill rotWithShape="1">
          <a:blip r:embed="rId3">
            <a:alphaModFix/>
          </a:blip>
          <a:srcRect b="0" l="0" r="0" t="0"/>
          <a:stretch/>
        </p:blipFill>
        <p:spPr>
          <a:xfrm>
            <a:off x="152401" y="152400"/>
            <a:ext cx="8602133" cy="48387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owy 1">
  <p:cSld name="Tytułowy 1">
    <p:bg>
      <p:bgPr>
        <a:blipFill>
          <a:blip r:embed="rId2">
            <a:alphaModFix/>
          </a:blip>
          <a:stretch>
            <a:fillRect/>
          </a:stretch>
        </a:blipFill>
      </p:bgPr>
    </p:bg>
    <p:spTree>
      <p:nvGrpSpPr>
        <p:cNvPr id="173" name="Shape 173"/>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4" name="Shape 174"/>
        <p:cNvGrpSpPr/>
        <p:nvPr/>
      </p:nvGrpSpPr>
      <p:grpSpPr>
        <a:xfrm>
          <a:off x="0" y="0"/>
          <a:ext cx="0" cy="0"/>
          <a:chOff x="0" y="0"/>
          <a:chExt cx="0" cy="0"/>
        </a:xfrm>
      </p:grpSpPr>
      <p:sp>
        <p:nvSpPr>
          <p:cNvPr id="175" name="Google Shape;175;p97"/>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6" name="Shape 176"/>
        <p:cNvGrpSpPr/>
        <p:nvPr/>
      </p:nvGrpSpPr>
      <p:grpSpPr>
        <a:xfrm>
          <a:off x="0" y="0"/>
          <a:ext cx="0" cy="0"/>
          <a:chOff x="0" y="0"/>
          <a:chExt cx="0" cy="0"/>
        </a:xfrm>
      </p:grpSpPr>
      <p:sp>
        <p:nvSpPr>
          <p:cNvPr id="177" name="Google Shape;177;p98"/>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algn="l">
              <a:lnSpc>
                <a:spcPct val="100000"/>
              </a:lnSpc>
              <a:spcBef>
                <a:spcPts val="0"/>
              </a:spcBef>
              <a:spcAft>
                <a:spcPts val="0"/>
              </a:spcAft>
              <a:buClr>
                <a:schemeClr val="dk1"/>
              </a:buClr>
              <a:buSzPts val="2000"/>
              <a:buNone/>
              <a:defRPr>
                <a:solidFill>
                  <a:schemeClr val="dk1"/>
                </a:solidFill>
              </a:defRPr>
            </a:lvl1pPr>
            <a:lvl2pPr lvl="1" algn="l">
              <a:lnSpc>
                <a:spcPct val="100000"/>
              </a:lnSpc>
              <a:spcBef>
                <a:spcPts val="0"/>
              </a:spcBef>
              <a:spcAft>
                <a:spcPts val="0"/>
              </a:spcAft>
              <a:buClr>
                <a:schemeClr val="dk1"/>
              </a:buClr>
              <a:buSzPts val="2100"/>
              <a:buNone/>
              <a:defRPr>
                <a:solidFill>
                  <a:schemeClr val="dk1"/>
                </a:solidFill>
              </a:defRPr>
            </a:lvl2pPr>
            <a:lvl3pPr lvl="2" algn="l">
              <a:lnSpc>
                <a:spcPct val="100000"/>
              </a:lnSpc>
              <a:spcBef>
                <a:spcPts val="0"/>
              </a:spcBef>
              <a:spcAft>
                <a:spcPts val="0"/>
              </a:spcAft>
              <a:buClr>
                <a:schemeClr val="dk1"/>
              </a:buClr>
              <a:buSzPts val="2100"/>
              <a:buNone/>
              <a:defRPr>
                <a:solidFill>
                  <a:schemeClr val="dk1"/>
                </a:solidFill>
              </a:defRPr>
            </a:lvl3pPr>
            <a:lvl4pPr lvl="3" algn="l">
              <a:lnSpc>
                <a:spcPct val="100000"/>
              </a:lnSpc>
              <a:spcBef>
                <a:spcPts val="0"/>
              </a:spcBef>
              <a:spcAft>
                <a:spcPts val="0"/>
              </a:spcAft>
              <a:buClr>
                <a:schemeClr val="dk1"/>
              </a:buClr>
              <a:buSzPts val="2100"/>
              <a:buNone/>
              <a:defRPr>
                <a:solidFill>
                  <a:schemeClr val="dk1"/>
                </a:solidFill>
              </a:defRPr>
            </a:lvl4pPr>
            <a:lvl5pPr lvl="4" algn="l">
              <a:lnSpc>
                <a:spcPct val="100000"/>
              </a:lnSpc>
              <a:spcBef>
                <a:spcPts val="0"/>
              </a:spcBef>
              <a:spcAft>
                <a:spcPts val="0"/>
              </a:spcAft>
              <a:buClr>
                <a:schemeClr val="dk1"/>
              </a:buClr>
              <a:buSzPts val="2100"/>
              <a:buNone/>
              <a:defRPr>
                <a:solidFill>
                  <a:schemeClr val="dk1"/>
                </a:solidFill>
              </a:defRPr>
            </a:lvl5pPr>
            <a:lvl6pPr lvl="5" algn="l">
              <a:lnSpc>
                <a:spcPct val="100000"/>
              </a:lnSpc>
              <a:spcBef>
                <a:spcPts val="0"/>
              </a:spcBef>
              <a:spcAft>
                <a:spcPts val="0"/>
              </a:spcAft>
              <a:buClr>
                <a:schemeClr val="dk1"/>
              </a:buClr>
              <a:buSzPts val="2100"/>
              <a:buNone/>
              <a:defRPr>
                <a:solidFill>
                  <a:schemeClr val="dk1"/>
                </a:solidFill>
              </a:defRPr>
            </a:lvl6pPr>
            <a:lvl7pPr lvl="6" algn="l">
              <a:lnSpc>
                <a:spcPct val="100000"/>
              </a:lnSpc>
              <a:spcBef>
                <a:spcPts val="0"/>
              </a:spcBef>
              <a:spcAft>
                <a:spcPts val="0"/>
              </a:spcAft>
              <a:buClr>
                <a:schemeClr val="dk1"/>
              </a:buClr>
              <a:buSzPts val="2100"/>
              <a:buNone/>
              <a:defRPr>
                <a:solidFill>
                  <a:schemeClr val="dk1"/>
                </a:solidFill>
              </a:defRPr>
            </a:lvl7pPr>
            <a:lvl8pPr lvl="7" algn="l">
              <a:lnSpc>
                <a:spcPct val="100000"/>
              </a:lnSpc>
              <a:spcBef>
                <a:spcPts val="0"/>
              </a:spcBef>
              <a:spcAft>
                <a:spcPts val="0"/>
              </a:spcAft>
              <a:buClr>
                <a:schemeClr val="dk1"/>
              </a:buClr>
              <a:buSzPts val="2100"/>
              <a:buNone/>
              <a:defRPr>
                <a:solidFill>
                  <a:schemeClr val="dk1"/>
                </a:solidFill>
              </a:defRPr>
            </a:lvl8pPr>
            <a:lvl9pPr lvl="8" algn="l">
              <a:lnSpc>
                <a:spcPct val="100000"/>
              </a:lnSpc>
              <a:spcBef>
                <a:spcPts val="0"/>
              </a:spcBef>
              <a:spcAft>
                <a:spcPts val="0"/>
              </a:spcAft>
              <a:buClr>
                <a:schemeClr val="dk1"/>
              </a:buClr>
              <a:buSzPts val="2100"/>
              <a:buNone/>
              <a:defRPr>
                <a:solidFill>
                  <a:schemeClr val="dk1"/>
                </a:solidFill>
              </a:defRPr>
            </a:lvl9pPr>
          </a:lstStyle>
          <a:p/>
        </p:txBody>
      </p:sp>
      <p:sp>
        <p:nvSpPr>
          <p:cNvPr id="178" name="Google Shape;178;p98"/>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279400" lvl="0" marL="457200" algn="l">
              <a:lnSpc>
                <a:spcPct val="115000"/>
              </a:lnSpc>
              <a:spcBef>
                <a:spcPts val="0"/>
              </a:spcBef>
              <a:spcAft>
                <a:spcPts val="0"/>
              </a:spcAft>
              <a:buSzPts val="8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73050" lvl="8" marL="4114800" algn="l">
              <a:lnSpc>
                <a:spcPct val="115000"/>
              </a:lnSpc>
              <a:spcBef>
                <a:spcPts val="1600"/>
              </a:spcBef>
              <a:spcAft>
                <a:spcPts val="1600"/>
              </a:spcAft>
              <a:buSzPts val="700"/>
              <a:buChar char="■"/>
              <a:defRPr/>
            </a:lvl9pPr>
          </a:lstStyle>
          <a:p/>
        </p:txBody>
      </p:sp>
      <p:sp>
        <p:nvSpPr>
          <p:cNvPr id="179" name="Google Shape;179;p98"/>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50 / 50">
  <p:cSld name="Ciemne 50 / 50">
    <p:bg>
      <p:bgPr>
        <a:blipFill>
          <a:blip r:embed="rId2">
            <a:alphaModFix/>
          </a:blip>
          <a:stretch>
            <a:fillRect/>
          </a:stretch>
        </a:blipFill>
      </p:bgPr>
    </p:bg>
    <p:spTree>
      <p:nvGrpSpPr>
        <p:cNvPr id="180" name="Shape 180"/>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szachownica">
  <p:cSld name="Ciemne - szachownica">
    <p:spTree>
      <p:nvGrpSpPr>
        <p:cNvPr id="181" name="Shape 181"/>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szachownica 2">
  <p:cSld name="Ciemne - szachownica 2">
    <p:spTree>
      <p:nvGrpSpPr>
        <p:cNvPr id="182" name="Shape 182"/>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ene - szachownica 3">
  <p:cSld name="Ciemene - szachownica 3">
    <p:spTree>
      <p:nvGrpSpPr>
        <p:cNvPr id="183" name="Shape 183"/>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nsza na tle">
  <p:cSld name="Plansza na tle">
    <p:bg>
      <p:bgPr>
        <a:blipFill>
          <a:blip r:embed="rId2">
            <a:alphaModFix/>
          </a:blip>
          <a:stretch>
            <a:fillRect/>
          </a:stretch>
        </a:blipFill>
      </p:bgPr>
    </p:bg>
    <p:spTree>
      <p:nvGrpSpPr>
        <p:cNvPr id="184" name="Shape 184"/>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y 50 / 50">
  <p:cSld name="Ciemny 50 / 50">
    <p:spTree>
      <p:nvGrpSpPr>
        <p:cNvPr id="185" name="Shape 185"/>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emne - 3 kafelki">
  <p:cSld name="Ciemne - 3 kafelki">
    <p:bg>
      <p:bgPr>
        <a:blipFill>
          <a:blip r:embed="rId2">
            <a:alphaModFix/>
          </a:blip>
          <a:stretch>
            <a:fillRect/>
          </a:stretch>
        </a:blipFill>
      </p:bgPr>
    </p:bg>
    <p:spTree>
      <p:nvGrpSpPr>
        <p:cNvPr id="186" name="Shape 18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8" name="Shape 28"/>
        <p:cNvGrpSpPr/>
        <p:nvPr/>
      </p:nvGrpSpPr>
      <p:grpSpPr>
        <a:xfrm>
          <a:off x="0" y="0"/>
          <a:ext cx="0" cy="0"/>
          <a:chOff x="0" y="0"/>
          <a:chExt cx="0" cy="0"/>
        </a:xfrm>
      </p:grpSpPr>
      <p:sp>
        <p:nvSpPr>
          <p:cNvPr id="29" name="Google Shape;29;p1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0" name="Google Shape;30;p14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 name="Google Shape;31;p1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1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3" name="Google Shape;33;p1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ela">
  <p:cSld name="Tabela">
    <p:bg>
      <p:bgPr>
        <a:blipFill>
          <a:blip r:embed="rId2">
            <a:alphaModFix/>
          </a:blip>
          <a:stretch>
            <a:fillRect/>
          </a:stretch>
        </a:blipFill>
      </p:bgPr>
    </p:bg>
    <p:spTree>
      <p:nvGrpSpPr>
        <p:cNvPr id="187" name="Shape 187"/>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ela 2">
  <p:cSld name="Tabela 2">
    <p:bg>
      <p:bgPr>
        <a:blipFill>
          <a:blip r:embed="rId2">
            <a:alphaModFix/>
          </a:blip>
          <a:stretch>
            <a:fillRect/>
          </a:stretch>
        </a:blipFill>
      </p:bgPr>
    </p:bg>
    <p:spTree>
      <p:nvGrpSpPr>
        <p:cNvPr id="188" name="Shape 188"/>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Kafelki / tło">
  <p:cSld name="3 Kafelki / tło">
    <p:bg>
      <p:bgPr>
        <a:blipFill>
          <a:blip r:embed="rId2">
            <a:alphaModFix/>
          </a:blip>
          <a:stretch>
            <a:fillRect/>
          </a:stretch>
        </a:blipFill>
      </p:bgPr>
    </p:bg>
    <p:spTree>
      <p:nvGrpSpPr>
        <p:cNvPr id="189" name="Shape 189"/>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rozbudowane">
  <p:cSld name="1_Jasne 50 / 50 rozbudowane">
    <p:bg>
      <p:bgPr>
        <a:blipFill>
          <a:blip r:embed="rId2">
            <a:alphaModFix/>
          </a:blip>
          <a:stretch>
            <a:fillRect/>
          </a:stretch>
        </a:blipFill>
      </p:bgPr>
    </p:bg>
    <p:spTree>
      <p:nvGrpSpPr>
        <p:cNvPr id="190" name="Shape 190"/>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e 50 / 50 grafika">
  <p:cSld name="Jasne 50 / 50 grafika">
    <p:bg>
      <p:bgPr>
        <a:blipFill>
          <a:blip r:embed="rId2">
            <a:alphaModFix/>
          </a:blip>
          <a:stretch>
            <a:fillRect/>
          </a:stretch>
        </a:blipFill>
      </p:bgPr>
    </p:bg>
    <p:spTree>
      <p:nvGrpSpPr>
        <p:cNvPr id="191" name="Shape 191"/>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y tekst center">
  <p:cSld name="Jasny tekst center">
    <p:bg>
      <p:bgPr>
        <a:blipFill>
          <a:blip r:embed="rId2">
            <a:alphaModFix/>
          </a:blip>
          <a:stretch>
            <a:fillRect/>
          </a:stretch>
        </a:blipFill>
      </p:bgPr>
    </p:bg>
    <p:spTree>
      <p:nvGrpSpPr>
        <p:cNvPr id="192" name="Shape 192"/>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asny tekst lewo">
  <p:cSld name="Jasny tekst lewo">
    <p:bg>
      <p:bgPr>
        <a:blipFill>
          <a:blip r:embed="rId2">
            <a:alphaModFix/>
          </a:blip>
          <a:stretch>
            <a:fillRect/>
          </a:stretch>
        </a:blipFill>
      </p:bgPr>
    </p:bg>
    <p:spTree>
      <p:nvGrpSpPr>
        <p:cNvPr id="193" name="Shape 193"/>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 powered">
  <p:cSld name="G powered">
    <p:bg>
      <p:bgPr>
        <a:blipFill>
          <a:blip r:embed="rId2">
            <a:alphaModFix/>
          </a:blip>
          <a:stretch>
            <a:fillRect/>
          </a:stretch>
        </a:blipFill>
      </p:bgPr>
    </p:bg>
    <p:spTree>
      <p:nvGrpSpPr>
        <p:cNvPr id="194" name="Shape 194"/>
        <p:cNvGrpSpPr/>
        <p:nvPr/>
      </p:nvGrpSpPr>
      <p:grpSpPr>
        <a:xfrm>
          <a:off x="0" y="0"/>
          <a:ext cx="0" cy="0"/>
          <a:chOff x="0" y="0"/>
          <a:chExt cx="0" cy="0"/>
        </a:xfrm>
      </p:grpSpPr>
      <p:pic>
        <p:nvPicPr>
          <p:cNvPr id="195" name="Google Shape;195;p113"/>
          <p:cNvPicPr preferRelativeResize="0"/>
          <p:nvPr/>
        </p:nvPicPr>
        <p:blipFill rotWithShape="1">
          <a:blip r:embed="rId3">
            <a:alphaModFix/>
          </a:blip>
          <a:srcRect b="0" l="0" r="0" t="0"/>
          <a:stretch/>
        </p:blipFill>
        <p:spPr>
          <a:xfrm>
            <a:off x="152401" y="152400"/>
            <a:ext cx="8602133" cy="48387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ichał">
  <p:cSld name="Michał">
    <p:bg>
      <p:bgPr>
        <a:blipFill>
          <a:blip r:embed="rId2">
            <a:alphaModFix/>
          </a:blip>
          <a:stretch>
            <a:fillRect/>
          </a:stretch>
        </a:blipFill>
      </p:bgPr>
    </p:bg>
    <p:spTree>
      <p:nvGrpSpPr>
        <p:cNvPr id="196" name="Shape 196"/>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weł">
  <p:cSld name="Paweł">
    <p:bg>
      <p:bgPr>
        <a:blipFill>
          <a:blip r:embed="rId2">
            <a:alphaModFix/>
          </a:blip>
          <a:stretch>
            <a:fillRect/>
          </a:stretch>
        </a:blipFill>
      </p:bgPr>
    </p:bg>
    <p:spTree>
      <p:nvGrpSpPr>
        <p:cNvPr id="197" name="Shape 19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7.xml"/><Relationship Id="rId42" Type="http://schemas.openxmlformats.org/officeDocument/2006/relationships/slideLayout" Target="../slideLayouts/slideLayout59.xml"/><Relationship Id="rId41" Type="http://schemas.openxmlformats.org/officeDocument/2006/relationships/slideLayout" Target="../slideLayouts/slideLayout58.xml"/><Relationship Id="rId44" Type="http://schemas.openxmlformats.org/officeDocument/2006/relationships/slideLayout" Target="../slideLayouts/slideLayout61.xml"/><Relationship Id="rId43" Type="http://schemas.openxmlformats.org/officeDocument/2006/relationships/slideLayout" Target="../slideLayouts/slideLayout60.xml"/><Relationship Id="rId46" Type="http://schemas.openxmlformats.org/officeDocument/2006/relationships/slideLayout" Target="../slideLayouts/slideLayout63.xml"/><Relationship Id="rId45" Type="http://schemas.openxmlformats.org/officeDocument/2006/relationships/slideLayout" Target="../slideLayouts/slideLayout62.xml"/><Relationship Id="rId1" Type="http://schemas.openxmlformats.org/officeDocument/2006/relationships/image" Target="../media/image27.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48" Type="http://schemas.openxmlformats.org/officeDocument/2006/relationships/slideLayout" Target="../slideLayouts/slideLayout65.xml"/><Relationship Id="rId47" Type="http://schemas.openxmlformats.org/officeDocument/2006/relationships/slideLayout" Target="../slideLayouts/slideLayout64.xml"/><Relationship Id="rId49" Type="http://schemas.openxmlformats.org/officeDocument/2006/relationships/slideLayout" Target="../slideLayouts/slideLayout6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1" Type="http://schemas.openxmlformats.org/officeDocument/2006/relationships/slideLayout" Target="../slideLayouts/slideLayout48.xml"/><Relationship Id="rId30" Type="http://schemas.openxmlformats.org/officeDocument/2006/relationships/slideLayout" Target="../slideLayouts/slideLayout47.xml"/><Relationship Id="rId33" Type="http://schemas.openxmlformats.org/officeDocument/2006/relationships/slideLayout" Target="../slideLayouts/slideLayout50.xml"/><Relationship Id="rId32" Type="http://schemas.openxmlformats.org/officeDocument/2006/relationships/slideLayout" Target="../slideLayouts/slideLayout49.xml"/><Relationship Id="rId35" Type="http://schemas.openxmlformats.org/officeDocument/2006/relationships/slideLayout" Target="../slideLayouts/slideLayout52.xml"/><Relationship Id="rId34" Type="http://schemas.openxmlformats.org/officeDocument/2006/relationships/slideLayout" Target="../slideLayouts/slideLayout51.xml"/><Relationship Id="rId37" Type="http://schemas.openxmlformats.org/officeDocument/2006/relationships/slideLayout" Target="../slideLayouts/slideLayout54.xml"/><Relationship Id="rId36" Type="http://schemas.openxmlformats.org/officeDocument/2006/relationships/slideLayout" Target="../slideLayouts/slideLayout53.xml"/><Relationship Id="rId39" Type="http://schemas.openxmlformats.org/officeDocument/2006/relationships/slideLayout" Target="../slideLayouts/slideLayout56.xml"/><Relationship Id="rId38" Type="http://schemas.openxmlformats.org/officeDocument/2006/relationships/slideLayout" Target="../slideLayouts/slideLayout55.xml"/><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29" Type="http://schemas.openxmlformats.org/officeDocument/2006/relationships/slideLayout" Target="../slideLayouts/slideLayout46.xml"/><Relationship Id="rId51" Type="http://schemas.openxmlformats.org/officeDocument/2006/relationships/slideLayout" Target="../slideLayouts/slideLayout68.xml"/><Relationship Id="rId50" Type="http://schemas.openxmlformats.org/officeDocument/2006/relationships/slideLayout" Target="../slideLayouts/slideLayout67.xml"/><Relationship Id="rId53" Type="http://schemas.openxmlformats.org/officeDocument/2006/relationships/slideLayout" Target="../slideLayouts/slideLayout70.xml"/><Relationship Id="rId52" Type="http://schemas.openxmlformats.org/officeDocument/2006/relationships/slideLayout" Target="../slideLayouts/slideLayout69.xml"/><Relationship Id="rId11" Type="http://schemas.openxmlformats.org/officeDocument/2006/relationships/slideLayout" Target="../slideLayouts/slideLayout28.xml"/><Relationship Id="rId55" Type="http://schemas.openxmlformats.org/officeDocument/2006/relationships/slideLayout" Target="../slideLayouts/slideLayout72.xml"/><Relationship Id="rId10" Type="http://schemas.openxmlformats.org/officeDocument/2006/relationships/slideLayout" Target="../slideLayouts/slideLayout27.xml"/><Relationship Id="rId54" Type="http://schemas.openxmlformats.org/officeDocument/2006/relationships/slideLayout" Target="../slideLayouts/slideLayout7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56" Type="http://schemas.openxmlformats.org/officeDocument/2006/relationships/theme" Target="../theme/theme2.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11.xml"/><Relationship Id="rId42" Type="http://schemas.openxmlformats.org/officeDocument/2006/relationships/slideLayout" Target="../slideLayouts/slideLayout113.xml"/><Relationship Id="rId41" Type="http://schemas.openxmlformats.org/officeDocument/2006/relationships/slideLayout" Target="../slideLayouts/slideLayout112.xml"/><Relationship Id="rId44" Type="http://schemas.openxmlformats.org/officeDocument/2006/relationships/slideLayout" Target="../slideLayouts/slideLayout115.xml"/><Relationship Id="rId43" Type="http://schemas.openxmlformats.org/officeDocument/2006/relationships/slideLayout" Target="../slideLayouts/slideLayout114.xml"/><Relationship Id="rId46" Type="http://schemas.openxmlformats.org/officeDocument/2006/relationships/slideLayout" Target="../slideLayouts/slideLayout117.xml"/><Relationship Id="rId45" Type="http://schemas.openxmlformats.org/officeDocument/2006/relationships/slideLayout" Target="../slideLayouts/slideLayout116.xml"/><Relationship Id="rId1" Type="http://schemas.openxmlformats.org/officeDocument/2006/relationships/image" Target="../media/image27.png"/><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48" Type="http://schemas.openxmlformats.org/officeDocument/2006/relationships/slideLayout" Target="../slideLayouts/slideLayout119.xml"/><Relationship Id="rId47" Type="http://schemas.openxmlformats.org/officeDocument/2006/relationships/slideLayout" Target="../slideLayouts/slideLayout118.xml"/><Relationship Id="rId49" Type="http://schemas.openxmlformats.org/officeDocument/2006/relationships/slideLayout" Target="../slideLayouts/slideLayout12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31" Type="http://schemas.openxmlformats.org/officeDocument/2006/relationships/slideLayout" Target="../slideLayouts/slideLayout102.xml"/><Relationship Id="rId30" Type="http://schemas.openxmlformats.org/officeDocument/2006/relationships/slideLayout" Target="../slideLayouts/slideLayout101.xml"/><Relationship Id="rId33" Type="http://schemas.openxmlformats.org/officeDocument/2006/relationships/slideLayout" Target="../slideLayouts/slideLayout104.xml"/><Relationship Id="rId32" Type="http://schemas.openxmlformats.org/officeDocument/2006/relationships/slideLayout" Target="../slideLayouts/slideLayout103.xml"/><Relationship Id="rId35" Type="http://schemas.openxmlformats.org/officeDocument/2006/relationships/slideLayout" Target="../slideLayouts/slideLayout106.xml"/><Relationship Id="rId34" Type="http://schemas.openxmlformats.org/officeDocument/2006/relationships/slideLayout" Target="../slideLayouts/slideLayout105.xml"/><Relationship Id="rId37" Type="http://schemas.openxmlformats.org/officeDocument/2006/relationships/slideLayout" Target="../slideLayouts/slideLayout108.xml"/><Relationship Id="rId36" Type="http://schemas.openxmlformats.org/officeDocument/2006/relationships/slideLayout" Target="../slideLayouts/slideLayout107.xml"/><Relationship Id="rId39" Type="http://schemas.openxmlformats.org/officeDocument/2006/relationships/slideLayout" Target="../slideLayouts/slideLayout110.xml"/><Relationship Id="rId38" Type="http://schemas.openxmlformats.org/officeDocument/2006/relationships/slideLayout" Target="../slideLayouts/slideLayout109.xml"/><Relationship Id="rId20" Type="http://schemas.openxmlformats.org/officeDocument/2006/relationships/slideLayout" Target="../slideLayouts/slideLayout91.xml"/><Relationship Id="rId22" Type="http://schemas.openxmlformats.org/officeDocument/2006/relationships/slideLayout" Target="../slideLayouts/slideLayout93.xml"/><Relationship Id="rId21" Type="http://schemas.openxmlformats.org/officeDocument/2006/relationships/slideLayout" Target="../slideLayouts/slideLayout92.xml"/><Relationship Id="rId24" Type="http://schemas.openxmlformats.org/officeDocument/2006/relationships/slideLayout" Target="../slideLayouts/slideLayout95.xml"/><Relationship Id="rId23" Type="http://schemas.openxmlformats.org/officeDocument/2006/relationships/slideLayout" Target="../slideLayouts/slideLayout94.xml"/><Relationship Id="rId26" Type="http://schemas.openxmlformats.org/officeDocument/2006/relationships/slideLayout" Target="../slideLayouts/slideLayout97.xml"/><Relationship Id="rId25" Type="http://schemas.openxmlformats.org/officeDocument/2006/relationships/slideLayout" Target="../slideLayouts/slideLayout96.xml"/><Relationship Id="rId28" Type="http://schemas.openxmlformats.org/officeDocument/2006/relationships/slideLayout" Target="../slideLayouts/slideLayout99.xml"/><Relationship Id="rId27" Type="http://schemas.openxmlformats.org/officeDocument/2006/relationships/slideLayout" Target="../slideLayouts/slideLayout98.xml"/><Relationship Id="rId29" Type="http://schemas.openxmlformats.org/officeDocument/2006/relationships/slideLayout" Target="../slideLayouts/slideLayout100.xml"/><Relationship Id="rId50" Type="http://schemas.openxmlformats.org/officeDocument/2006/relationships/theme" Target="../theme/theme4.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3" Type="http://schemas.openxmlformats.org/officeDocument/2006/relationships/slideLayout" Target="../slideLayouts/slideLayout84.xml"/><Relationship Id="rId12" Type="http://schemas.openxmlformats.org/officeDocument/2006/relationships/slideLayout" Target="../slideLayouts/slideLayout83.xml"/><Relationship Id="rId15" Type="http://schemas.openxmlformats.org/officeDocument/2006/relationships/slideLayout" Target="../slideLayouts/slideLayout86.xml"/><Relationship Id="rId14" Type="http://schemas.openxmlformats.org/officeDocument/2006/relationships/slideLayout" Target="../slideLayouts/slideLayout85.xml"/><Relationship Id="rId17" Type="http://schemas.openxmlformats.org/officeDocument/2006/relationships/slideLayout" Target="../slideLayouts/slideLayout88.xml"/><Relationship Id="rId16" Type="http://schemas.openxmlformats.org/officeDocument/2006/relationships/slideLayout" Target="../slideLayouts/slideLayout87.xml"/><Relationship Id="rId19" Type="http://schemas.openxmlformats.org/officeDocument/2006/relationships/slideLayout" Target="../slideLayouts/slideLayout90.xml"/><Relationship Id="rId1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91" name="Shape 91"/>
        <p:cNvGrpSpPr/>
        <p:nvPr/>
      </p:nvGrpSpPr>
      <p:grpSpPr>
        <a:xfrm>
          <a:off x="0" y="0"/>
          <a:ext cx="0" cy="0"/>
          <a:chOff x="0" y="0"/>
          <a:chExt cx="0" cy="0"/>
        </a:xfrm>
      </p:grpSpPr>
      <p:sp>
        <p:nvSpPr>
          <p:cNvPr id="92" name="Google Shape;92;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600"/>
              <a:buFont typeface="Montserrat SemiBold"/>
              <a:buNone/>
              <a:defRPr b="0" i="0" sz="2600" u="none" cap="none" strike="noStrike">
                <a:solidFill>
                  <a:schemeClr val="dk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2pPr>
            <a:lvl3pPr lvl="2"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3pPr>
            <a:lvl4pPr lvl="3"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4pPr>
            <a:lvl5pPr lvl="4"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5pPr>
            <a:lvl6pPr lvl="5"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6pPr>
            <a:lvl7pPr lvl="6"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7pPr>
            <a:lvl8pPr lvl="7"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8pPr>
            <a:lvl9pPr lvl="8" marR="0" rtl="0" algn="l">
              <a:lnSpc>
                <a:spcPct val="100000"/>
              </a:lnSpc>
              <a:spcBef>
                <a:spcPts val="0"/>
              </a:spcBef>
              <a:spcAft>
                <a:spcPts val="0"/>
              </a:spcAft>
              <a:buClr>
                <a:schemeClr val="lt1"/>
              </a:buClr>
              <a:buSzPts val="2800"/>
              <a:buFont typeface="Montserrat SemiBold"/>
              <a:buNone/>
              <a:defRPr b="0" i="0" sz="2800" u="none" cap="none" strike="noStrike">
                <a:solidFill>
                  <a:schemeClr val="lt1"/>
                </a:solidFill>
                <a:latin typeface="Montserrat SemiBold"/>
                <a:ea typeface="Montserrat SemiBold"/>
                <a:cs typeface="Montserrat SemiBold"/>
                <a:sym typeface="Montserrat SemiBold"/>
              </a:defRPr>
            </a:lvl9pPr>
          </a:lstStyle>
          <a:p/>
        </p:txBody>
      </p:sp>
      <p:sp>
        <p:nvSpPr>
          <p:cNvPr id="93" name="Google Shape;93;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292100" lvl="0" marL="457200" marR="0" rtl="0" algn="l">
              <a:lnSpc>
                <a:spcPct val="115000"/>
              </a:lnSpc>
              <a:spcBef>
                <a:spcPts val="0"/>
              </a:spcBef>
              <a:spcAft>
                <a:spcPts val="0"/>
              </a:spcAft>
              <a:buClr>
                <a:schemeClr val="accent2"/>
              </a:buClr>
              <a:buSzPts val="1000"/>
              <a:buFont typeface="Montserrat SemiBold"/>
              <a:buChar char="●"/>
              <a:defRPr b="0" i="0" sz="1000" u="none" cap="none" strike="noStrike">
                <a:solidFill>
                  <a:schemeClr val="accent2"/>
                </a:solidFill>
                <a:latin typeface="Montserrat SemiBold"/>
                <a:ea typeface="Montserrat SemiBold"/>
                <a:cs typeface="Montserrat SemiBold"/>
                <a:sym typeface="Montserrat SemiBold"/>
              </a:defRPr>
            </a:lvl1pPr>
            <a:lvl2pPr indent="-317500" lvl="1" marL="9144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2pPr>
            <a:lvl3pPr indent="-317500" lvl="2" marL="13716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3pPr>
            <a:lvl4pPr indent="-317500" lvl="3" marL="18288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4pPr>
            <a:lvl5pPr indent="-317500" lvl="4" marL="22860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5pPr>
            <a:lvl6pPr indent="-317500" lvl="5" marL="27432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6pPr>
            <a:lvl7pPr indent="-317500" lvl="6" marL="32004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7pPr>
            <a:lvl8pPr indent="-317500" lvl="7" marL="3657600" marR="0" rtl="0" algn="l">
              <a:lnSpc>
                <a:spcPct val="115000"/>
              </a:lnSpc>
              <a:spcBef>
                <a:spcPts val="1600"/>
              </a:spcBef>
              <a:spcAft>
                <a:spcPts val="0"/>
              </a:spcAft>
              <a:buClr>
                <a:schemeClr val="lt1"/>
              </a:buClr>
              <a:buSzPts val="14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8pPr>
            <a:lvl9pPr indent="-285750" lvl="8" marL="4114800" marR="0" rtl="0" algn="l">
              <a:lnSpc>
                <a:spcPct val="115000"/>
              </a:lnSpc>
              <a:spcBef>
                <a:spcPts val="1600"/>
              </a:spcBef>
              <a:spcAft>
                <a:spcPts val="1600"/>
              </a:spcAft>
              <a:buClr>
                <a:srgbClr val="CCCCCC"/>
              </a:buClr>
              <a:buSzPts val="900"/>
              <a:buFont typeface="Montserrat"/>
              <a:buChar char="■"/>
              <a:defRPr b="0" i="0" sz="900" u="none" cap="none" strike="noStrike">
                <a:solidFill>
                  <a:srgbClr val="CCCCCC"/>
                </a:solidFill>
                <a:latin typeface="Montserrat"/>
                <a:ea typeface="Montserrat"/>
                <a:cs typeface="Montserrat"/>
                <a:sym typeface="Montserrat"/>
              </a:defRPr>
            </a:lvl9pPr>
          </a:lstStyle>
          <a:p/>
        </p:txBody>
      </p:sp>
      <p:sp>
        <p:nvSpPr>
          <p:cNvPr id="94" name="Google Shape;9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 id="2147483709" r:id="rId43"/>
    <p:sldLayoutId id="2147483710" r:id="rId44"/>
    <p:sldLayoutId id="2147483711" r:id="rId45"/>
    <p:sldLayoutId id="2147483712" r:id="rId46"/>
    <p:sldLayoutId id="2147483713" r:id="rId47"/>
    <p:sldLayoutId id="2147483714" r:id="rId48"/>
    <p:sldLayoutId id="2147483715" r:id="rId49"/>
    <p:sldLayoutId id="2147483716" r:id="rId50"/>
    <p:sldLayoutId id="2147483717" r:id="rId51"/>
    <p:sldLayoutId id="2147483718" r:id="rId52"/>
    <p:sldLayoutId id="2147483719" r:id="rId53"/>
    <p:sldLayoutId id="2147483720" r:id="rId54"/>
    <p:sldLayoutId id="2147483721" r:id="rId5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61" name="Shape 161"/>
        <p:cNvGrpSpPr/>
        <p:nvPr/>
      </p:nvGrpSpPr>
      <p:grpSpPr>
        <a:xfrm>
          <a:off x="0" y="0"/>
          <a:ext cx="0" cy="0"/>
          <a:chOff x="0" y="0"/>
          <a:chExt cx="0" cy="0"/>
        </a:xfrm>
      </p:grpSpPr>
      <p:sp>
        <p:nvSpPr>
          <p:cNvPr id="162" name="Google Shape;162;p36"/>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chemeClr val="dk1"/>
              </a:buClr>
              <a:buSzPts val="2000"/>
              <a:buFont typeface="Montserrat SemiBold"/>
              <a:buNone/>
              <a:defRPr b="0" i="0" sz="2000" u="none" cap="none" strike="noStrike">
                <a:solidFill>
                  <a:schemeClr val="dk1"/>
                </a:solidFill>
                <a:latin typeface="Montserrat SemiBold"/>
                <a:ea typeface="Montserrat SemiBold"/>
                <a:cs typeface="Montserrat SemiBold"/>
                <a:sym typeface="Montserrat SemiBold"/>
              </a:defRPr>
            </a:lvl1pPr>
            <a:lvl2pPr lvl="1"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2pPr>
            <a:lvl3pPr lvl="2"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3pPr>
            <a:lvl4pPr lvl="3"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4pPr>
            <a:lvl5pPr lvl="4"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5pPr>
            <a:lvl6pPr lvl="5"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6pPr>
            <a:lvl7pPr lvl="6"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7pPr>
            <a:lvl8pPr lvl="7"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8pPr>
            <a:lvl9pPr lvl="8" marR="0" rtl="0" algn="l">
              <a:lnSpc>
                <a:spcPct val="100000"/>
              </a:lnSpc>
              <a:spcBef>
                <a:spcPts val="0"/>
              </a:spcBef>
              <a:spcAft>
                <a:spcPts val="0"/>
              </a:spcAft>
              <a:buClr>
                <a:schemeClr val="lt1"/>
              </a:buClr>
              <a:buSzPts val="2100"/>
              <a:buFont typeface="Montserrat SemiBold"/>
              <a:buNone/>
              <a:defRPr b="0" i="0" sz="2100" u="none" cap="none" strike="noStrike">
                <a:solidFill>
                  <a:schemeClr val="lt1"/>
                </a:solidFill>
                <a:latin typeface="Montserrat SemiBold"/>
                <a:ea typeface="Montserrat SemiBold"/>
                <a:cs typeface="Montserrat SemiBold"/>
                <a:sym typeface="Montserrat SemiBold"/>
              </a:defRPr>
            </a:lvl9pPr>
          </a:lstStyle>
          <a:p/>
        </p:txBody>
      </p:sp>
      <p:sp>
        <p:nvSpPr>
          <p:cNvPr id="163" name="Google Shape;163;p36"/>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279400" lvl="0" marL="457200" marR="0" rtl="0" algn="l">
              <a:lnSpc>
                <a:spcPct val="115000"/>
              </a:lnSpc>
              <a:spcBef>
                <a:spcPts val="0"/>
              </a:spcBef>
              <a:spcAft>
                <a:spcPts val="0"/>
              </a:spcAft>
              <a:buClr>
                <a:schemeClr val="accent2"/>
              </a:buClr>
              <a:buSzPts val="800"/>
              <a:buFont typeface="Montserrat SemiBold"/>
              <a:buChar char="●"/>
              <a:defRPr b="0" i="0" sz="800" u="none" cap="none" strike="noStrike">
                <a:solidFill>
                  <a:schemeClr val="accent2"/>
                </a:solidFill>
                <a:latin typeface="Montserrat SemiBold"/>
                <a:ea typeface="Montserrat SemiBold"/>
                <a:cs typeface="Montserrat SemiBold"/>
                <a:sym typeface="Montserrat SemiBold"/>
              </a:defRPr>
            </a:lvl1pPr>
            <a:lvl2pPr indent="-298450" lvl="1" marL="9144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2pPr>
            <a:lvl3pPr indent="-298450" lvl="2" marL="13716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3pPr>
            <a:lvl4pPr indent="-298450" lvl="3" marL="18288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4pPr>
            <a:lvl5pPr indent="-298450" lvl="4" marL="22860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5pPr>
            <a:lvl6pPr indent="-298450" lvl="5" marL="27432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6pPr>
            <a:lvl7pPr indent="-298450" lvl="6" marL="32004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7pPr>
            <a:lvl8pPr indent="-298450" lvl="7" marL="3657600" marR="0" rtl="0" algn="l">
              <a:lnSpc>
                <a:spcPct val="115000"/>
              </a:lnSpc>
              <a:spcBef>
                <a:spcPts val="1200"/>
              </a:spcBef>
              <a:spcAft>
                <a:spcPts val="0"/>
              </a:spcAft>
              <a:buClr>
                <a:schemeClr val="lt1"/>
              </a:buClr>
              <a:buSzPts val="1100"/>
              <a:buFont typeface="Montserrat SemiBold"/>
              <a:buChar char="○"/>
              <a:defRPr b="0" i="0" sz="1400" u="none" cap="none" strike="noStrike">
                <a:solidFill>
                  <a:schemeClr val="lt1"/>
                </a:solidFill>
                <a:latin typeface="Montserrat SemiBold"/>
                <a:ea typeface="Montserrat SemiBold"/>
                <a:cs typeface="Montserrat SemiBold"/>
                <a:sym typeface="Montserrat SemiBold"/>
              </a:defRPr>
            </a:lvl8pPr>
            <a:lvl9pPr indent="-273050" lvl="8" marL="4114800" marR="0" rtl="0" algn="l">
              <a:lnSpc>
                <a:spcPct val="115000"/>
              </a:lnSpc>
              <a:spcBef>
                <a:spcPts val="1200"/>
              </a:spcBef>
              <a:spcAft>
                <a:spcPts val="1200"/>
              </a:spcAft>
              <a:buClr>
                <a:srgbClr val="CCCCCC"/>
              </a:buClr>
              <a:buSzPts val="700"/>
              <a:buFont typeface="Montserrat"/>
              <a:buChar char="■"/>
              <a:defRPr b="0" i="0" sz="700" u="none" cap="none" strike="noStrike">
                <a:solidFill>
                  <a:srgbClr val="CCCCCC"/>
                </a:solidFill>
                <a:latin typeface="Montserrat"/>
                <a:ea typeface="Montserrat"/>
                <a:cs typeface="Montserrat"/>
                <a:sym typeface="Montserrat"/>
              </a:defRPr>
            </a:lvl9pPr>
          </a:lstStyle>
          <a:p/>
        </p:txBody>
      </p:sp>
      <p:sp>
        <p:nvSpPr>
          <p:cNvPr id="164" name="Google Shape;164;p36"/>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7.png"/><Relationship Id="rId4" Type="http://schemas.openxmlformats.org/officeDocument/2006/relationships/image" Target="../media/image66.png"/><Relationship Id="rId5" Type="http://schemas.openxmlformats.org/officeDocument/2006/relationships/image" Target="../media/image101.png"/><Relationship Id="rId6" Type="http://schemas.openxmlformats.org/officeDocument/2006/relationships/image" Target="../media/image8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80.png"/><Relationship Id="rId4" Type="http://schemas.openxmlformats.org/officeDocument/2006/relationships/image" Target="../media/image67.png"/><Relationship Id="rId9" Type="http://schemas.openxmlformats.org/officeDocument/2006/relationships/image" Target="../media/image93.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96.png"/><Relationship Id="rId8" Type="http://schemas.openxmlformats.org/officeDocument/2006/relationships/image" Target="../media/image97.png"/><Relationship Id="rId10" Type="http://schemas.openxmlformats.org/officeDocument/2006/relationships/image" Target="../media/image9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100.jpg"/><Relationship Id="rId7" Type="http://schemas.openxmlformats.org/officeDocument/2006/relationships/image" Target="../media/image7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102.png"/><Relationship Id="rId7"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hyperlink" Target="http://www.youtube.com/watch?v=IPsOCnSVFNY" TargetMode="External"/><Relationship Id="rId8" Type="http://schemas.openxmlformats.org/officeDocument/2006/relationships/image" Target="../media/image10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0.png"/><Relationship Id="rId4" Type="http://schemas.openxmlformats.org/officeDocument/2006/relationships/image" Target="../media/image42.png"/><Relationship Id="rId5" Type="http://schemas.openxmlformats.org/officeDocument/2006/relationships/image" Target="../media/image74.png"/><Relationship Id="rId6" Type="http://schemas.openxmlformats.org/officeDocument/2006/relationships/image" Target="../media/image79.png"/><Relationship Id="rId7" Type="http://schemas.openxmlformats.org/officeDocument/2006/relationships/image" Target="../media/image73.png"/><Relationship Id="rId8" Type="http://schemas.openxmlformats.org/officeDocument/2006/relationships/image" Target="../media/image7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1.xml"/><Relationship Id="rId3" Type="http://schemas.openxmlformats.org/officeDocument/2006/relationships/image" Target="../media/image99.png"/><Relationship Id="rId4" Type="http://schemas.openxmlformats.org/officeDocument/2006/relationships/image" Target="../media/image66.png"/><Relationship Id="rId5" Type="http://schemas.openxmlformats.org/officeDocument/2006/relationships/hyperlink" Target="mailto:wojciech.grzegorzyca@gameset.co" TargetMode="External"/><Relationship Id="rId6" Type="http://schemas.openxmlformats.org/officeDocument/2006/relationships/hyperlink" Target="mailto:wojciech.grzegorzyca@gameset.c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9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80.png"/><Relationship Id="rId4" Type="http://schemas.openxmlformats.org/officeDocument/2006/relationships/image" Target="../media/image67.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
          <p:cNvPicPr preferRelativeResize="0"/>
          <p:nvPr/>
        </p:nvPicPr>
        <p:blipFill rotWithShape="1">
          <a:blip r:embed="rId3">
            <a:alphaModFix/>
          </a:blip>
          <a:srcRect b="0" l="0" r="0" t="0"/>
          <a:stretch/>
        </p:blipFill>
        <p:spPr>
          <a:xfrm>
            <a:off x="3377027" y="313125"/>
            <a:ext cx="2389943" cy="511000"/>
          </a:xfrm>
          <a:prstGeom prst="rect">
            <a:avLst/>
          </a:prstGeom>
          <a:noFill/>
          <a:ln>
            <a:noFill/>
          </a:ln>
        </p:spPr>
      </p:pic>
      <p:sp>
        <p:nvSpPr>
          <p:cNvPr id="229" name="Google Shape;229;p1"/>
          <p:cNvSpPr txBox="1"/>
          <p:nvPr/>
        </p:nvSpPr>
        <p:spPr>
          <a:xfrm>
            <a:off x="1727250" y="988388"/>
            <a:ext cx="56895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0" i="0" lang="pl" sz="3000" u="none" cap="none" strike="noStrike">
                <a:solidFill>
                  <a:srgbClr val="00FFC2"/>
                </a:solidFill>
                <a:latin typeface="Montserrat"/>
                <a:ea typeface="Montserrat"/>
                <a:cs typeface="Montserrat"/>
                <a:sym typeface="Montserrat"/>
              </a:rPr>
              <a:t>Is gaming marketing</a:t>
            </a:r>
            <a:endParaRPr b="0" i="0" sz="3000" u="none" cap="none" strike="noStrike">
              <a:solidFill>
                <a:srgbClr val="00FFC2"/>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3000"/>
              <a:buFont typeface="Arial"/>
              <a:buNone/>
            </a:pPr>
            <a:r>
              <a:rPr b="1" i="0" lang="pl" sz="3000" u="none" cap="none" strike="noStrike">
                <a:solidFill>
                  <a:srgbClr val="00FFC2"/>
                </a:solidFill>
                <a:latin typeface="Montserrat"/>
                <a:ea typeface="Montserrat"/>
                <a:cs typeface="Montserrat"/>
                <a:sym typeface="Montserrat"/>
              </a:rPr>
              <a:t>for every brand?</a:t>
            </a:r>
            <a:endParaRPr b="1" i="0" sz="3000" u="none" cap="none" strike="noStrike">
              <a:solidFill>
                <a:srgbClr val="00FFC2"/>
              </a:solidFill>
              <a:latin typeface="Montserrat"/>
              <a:ea typeface="Montserrat"/>
              <a:cs typeface="Montserrat"/>
              <a:sym typeface="Montserrat"/>
            </a:endParaRPr>
          </a:p>
        </p:txBody>
      </p:sp>
      <p:sp>
        <p:nvSpPr>
          <p:cNvPr id="230" name="Google Shape;230;p1"/>
          <p:cNvSpPr txBox="1"/>
          <p:nvPr/>
        </p:nvSpPr>
        <p:spPr>
          <a:xfrm>
            <a:off x="2027370" y="3992025"/>
            <a:ext cx="2733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pl" sz="1800" u="none" cap="none" strike="noStrike">
                <a:solidFill>
                  <a:schemeClr val="lt1"/>
                </a:solidFill>
                <a:latin typeface="Montserrat"/>
                <a:ea typeface="Montserrat"/>
                <a:cs typeface="Montserrat"/>
                <a:sym typeface="Montserrat"/>
              </a:rPr>
              <a:t>WOJCIECH</a:t>
            </a:r>
            <a:endParaRPr b="0" i="0" sz="18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2000"/>
              <a:buFont typeface="Arial"/>
              <a:buNone/>
            </a:pPr>
            <a:r>
              <a:rPr b="0" i="0" lang="pl" sz="1800" u="none" cap="none" strike="noStrike">
                <a:solidFill>
                  <a:schemeClr val="lt1"/>
                </a:solidFill>
                <a:latin typeface="Montserrat"/>
                <a:ea typeface="Montserrat"/>
                <a:cs typeface="Montserrat"/>
                <a:sym typeface="Montserrat"/>
              </a:rPr>
              <a:t>GRZEGORZYCA</a:t>
            </a:r>
            <a:endParaRPr b="0" i="0" sz="1800" u="none" cap="none" strike="noStrike">
              <a:solidFill>
                <a:schemeClr val="lt1"/>
              </a:solidFill>
              <a:latin typeface="Montserrat"/>
              <a:ea typeface="Montserrat"/>
              <a:cs typeface="Montserrat"/>
              <a:sym typeface="Montserrat"/>
            </a:endParaRPr>
          </a:p>
        </p:txBody>
      </p:sp>
      <p:pic>
        <p:nvPicPr>
          <p:cNvPr id="231" name="Google Shape;231;p1"/>
          <p:cNvPicPr preferRelativeResize="0"/>
          <p:nvPr/>
        </p:nvPicPr>
        <p:blipFill rotWithShape="1">
          <a:blip r:embed="rId4">
            <a:alphaModFix/>
          </a:blip>
          <a:srcRect b="0" l="0" r="0" t="0"/>
          <a:stretch/>
        </p:blipFill>
        <p:spPr>
          <a:xfrm>
            <a:off x="7218800" y="4728951"/>
            <a:ext cx="1925202" cy="414550"/>
          </a:xfrm>
          <a:prstGeom prst="rect">
            <a:avLst/>
          </a:prstGeom>
          <a:noFill/>
          <a:ln>
            <a:noFill/>
          </a:ln>
        </p:spPr>
      </p:pic>
      <p:pic>
        <p:nvPicPr>
          <p:cNvPr id="232" name="Google Shape;232;p1"/>
          <p:cNvPicPr preferRelativeResize="0"/>
          <p:nvPr/>
        </p:nvPicPr>
        <p:blipFill rotWithShape="1">
          <a:blip r:embed="rId5">
            <a:alphaModFix/>
          </a:blip>
          <a:srcRect b="0" l="0" r="0" t="0"/>
          <a:stretch/>
        </p:blipFill>
        <p:spPr>
          <a:xfrm>
            <a:off x="2681026" y="2399266"/>
            <a:ext cx="1425690" cy="1425674"/>
          </a:xfrm>
          <a:prstGeom prst="rect">
            <a:avLst/>
          </a:prstGeom>
          <a:noFill/>
          <a:ln>
            <a:noFill/>
          </a:ln>
        </p:spPr>
      </p:pic>
      <p:pic>
        <p:nvPicPr>
          <p:cNvPr id="233" name="Google Shape;233;p1"/>
          <p:cNvPicPr preferRelativeResize="0"/>
          <p:nvPr/>
        </p:nvPicPr>
        <p:blipFill rotWithShape="1">
          <a:blip r:embed="rId6">
            <a:alphaModFix/>
          </a:blip>
          <a:srcRect b="0" l="0" r="0" t="0"/>
          <a:stretch/>
        </p:blipFill>
        <p:spPr>
          <a:xfrm>
            <a:off x="5037287" y="2399289"/>
            <a:ext cx="1425679" cy="1425659"/>
          </a:xfrm>
          <a:prstGeom prst="rect">
            <a:avLst/>
          </a:prstGeom>
          <a:noFill/>
          <a:ln>
            <a:noFill/>
          </a:ln>
        </p:spPr>
      </p:pic>
      <p:sp>
        <p:nvSpPr>
          <p:cNvPr id="234" name="Google Shape;234;p1"/>
          <p:cNvSpPr txBox="1"/>
          <p:nvPr/>
        </p:nvSpPr>
        <p:spPr>
          <a:xfrm>
            <a:off x="4383620" y="3992025"/>
            <a:ext cx="2733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pl" sz="1800" u="none" cap="none" strike="noStrike">
                <a:solidFill>
                  <a:schemeClr val="lt1"/>
                </a:solidFill>
                <a:latin typeface="Montserrat"/>
                <a:ea typeface="Montserrat"/>
                <a:cs typeface="Montserrat"/>
                <a:sym typeface="Montserrat"/>
              </a:rPr>
              <a:t>BARTOSZ</a:t>
            </a:r>
            <a:br>
              <a:rPr b="0" i="0" lang="pl" sz="1800" u="none" cap="none" strike="noStrike">
                <a:solidFill>
                  <a:schemeClr val="lt1"/>
                </a:solidFill>
                <a:latin typeface="Montserrat"/>
                <a:ea typeface="Montserrat"/>
                <a:cs typeface="Montserrat"/>
                <a:sym typeface="Montserrat"/>
              </a:rPr>
            </a:br>
            <a:r>
              <a:rPr b="0" i="0" lang="pl" sz="1800" u="none" cap="none" strike="noStrike">
                <a:solidFill>
                  <a:schemeClr val="lt1"/>
                </a:solidFill>
                <a:latin typeface="Montserrat"/>
                <a:ea typeface="Montserrat"/>
                <a:cs typeface="Montserrat"/>
                <a:sym typeface="Montserrat"/>
              </a:rPr>
              <a:t>SEMEGIN</a:t>
            </a:r>
            <a:endParaRPr b="0" i="0" sz="1800" u="none" cap="none" strike="noStrike">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12e38383ea9_0_22"/>
          <p:cNvSpPr/>
          <p:nvPr/>
        </p:nvSpPr>
        <p:spPr>
          <a:xfrm>
            <a:off x="722400" y="1439025"/>
            <a:ext cx="2548500" cy="2204100"/>
          </a:xfrm>
          <a:prstGeom prst="triangle">
            <a:avLst>
              <a:gd fmla="val 50000" name="adj"/>
            </a:avLst>
          </a:prstGeom>
          <a:solidFill>
            <a:srgbClr val="00FF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12e38383ea9_0_22"/>
          <p:cNvSpPr txBox="1"/>
          <p:nvPr/>
        </p:nvSpPr>
        <p:spPr>
          <a:xfrm>
            <a:off x="521375" y="3842900"/>
            <a:ext cx="2097300" cy="8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solidFill>
                  <a:srgbClr val="5A00FA"/>
                </a:solidFill>
                <a:latin typeface="Montserrat SemiBold"/>
                <a:ea typeface="Montserrat SemiBold"/>
                <a:cs typeface="Montserrat SemiBold"/>
                <a:sym typeface="Montserrat SemiBold"/>
              </a:rPr>
              <a:t>CATCH ATTENTION OF CONSUMERS, REFRESH BRAND ASSOCIATIONS</a:t>
            </a:r>
            <a:endParaRPr sz="1100">
              <a:solidFill>
                <a:srgbClr val="5A00FA"/>
              </a:solidFill>
              <a:latin typeface="Montserrat SemiBold"/>
              <a:ea typeface="Montserrat SemiBold"/>
              <a:cs typeface="Montserrat SemiBold"/>
              <a:sym typeface="Montserrat SemiBold"/>
            </a:endParaRPr>
          </a:p>
        </p:txBody>
      </p:sp>
      <p:sp>
        <p:nvSpPr>
          <p:cNvPr id="378" name="Google Shape;378;g12e38383ea9_0_22"/>
          <p:cNvSpPr txBox="1"/>
          <p:nvPr/>
        </p:nvSpPr>
        <p:spPr>
          <a:xfrm>
            <a:off x="2295300" y="1234725"/>
            <a:ext cx="16419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solidFill>
                  <a:srgbClr val="5A00FA"/>
                </a:solidFill>
                <a:latin typeface="Montserrat SemiBold"/>
                <a:ea typeface="Montserrat SemiBold"/>
                <a:cs typeface="Montserrat SemiBold"/>
                <a:sym typeface="Montserrat SemiBold"/>
              </a:rPr>
              <a:t>BE A PART OF THE YOUTH CULTURE IN A CREDIBLE WAY</a:t>
            </a:r>
            <a:endParaRPr sz="1100">
              <a:solidFill>
                <a:srgbClr val="5A00FA"/>
              </a:solidFill>
              <a:latin typeface="Montserrat SemiBold"/>
              <a:ea typeface="Montserrat SemiBold"/>
              <a:cs typeface="Montserrat SemiBold"/>
              <a:sym typeface="Montserrat SemiBold"/>
            </a:endParaRPr>
          </a:p>
        </p:txBody>
      </p:sp>
      <p:sp>
        <p:nvSpPr>
          <p:cNvPr id="379" name="Google Shape;379;g12e38383ea9_0_22"/>
          <p:cNvSpPr/>
          <p:nvPr/>
        </p:nvSpPr>
        <p:spPr>
          <a:xfrm>
            <a:off x="1667100" y="1277925"/>
            <a:ext cx="628200" cy="628200"/>
          </a:xfrm>
          <a:prstGeom prst="ellipse">
            <a:avLst/>
          </a:prstGeom>
          <a:solidFill>
            <a:srgbClr val="462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500">
                <a:solidFill>
                  <a:srgbClr val="00FFC2"/>
                </a:solidFill>
                <a:latin typeface="Montserrat"/>
                <a:ea typeface="Montserrat"/>
                <a:cs typeface="Montserrat"/>
                <a:sym typeface="Montserrat"/>
              </a:rPr>
              <a:t>1</a:t>
            </a:r>
            <a:endParaRPr b="1" sz="2500">
              <a:solidFill>
                <a:srgbClr val="00FFC2"/>
              </a:solidFill>
              <a:latin typeface="Montserrat"/>
              <a:ea typeface="Montserrat"/>
              <a:cs typeface="Montserrat"/>
              <a:sym typeface="Montserrat"/>
            </a:endParaRPr>
          </a:p>
        </p:txBody>
      </p:sp>
      <p:sp>
        <p:nvSpPr>
          <p:cNvPr id="380" name="Google Shape;380;g12e38383ea9_0_22"/>
          <p:cNvSpPr/>
          <p:nvPr/>
        </p:nvSpPr>
        <p:spPr>
          <a:xfrm>
            <a:off x="2876350" y="3214700"/>
            <a:ext cx="628200" cy="628200"/>
          </a:xfrm>
          <a:prstGeom prst="ellipse">
            <a:avLst/>
          </a:prstGeom>
          <a:solidFill>
            <a:srgbClr val="462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500">
                <a:solidFill>
                  <a:srgbClr val="00FFC2"/>
                </a:solidFill>
                <a:latin typeface="Montserrat"/>
                <a:ea typeface="Montserrat"/>
                <a:cs typeface="Montserrat"/>
                <a:sym typeface="Montserrat"/>
              </a:rPr>
              <a:t>2</a:t>
            </a:r>
            <a:endParaRPr b="1" sz="2500">
              <a:solidFill>
                <a:srgbClr val="00FFC2"/>
              </a:solidFill>
              <a:latin typeface="Montserrat"/>
              <a:ea typeface="Montserrat"/>
              <a:cs typeface="Montserrat"/>
              <a:sym typeface="Montserrat"/>
            </a:endParaRPr>
          </a:p>
        </p:txBody>
      </p:sp>
      <p:sp>
        <p:nvSpPr>
          <p:cNvPr id="381" name="Google Shape;381;g12e38383ea9_0_22"/>
          <p:cNvSpPr/>
          <p:nvPr/>
        </p:nvSpPr>
        <p:spPr>
          <a:xfrm>
            <a:off x="503425" y="3214700"/>
            <a:ext cx="628200" cy="628200"/>
          </a:xfrm>
          <a:prstGeom prst="ellipse">
            <a:avLst/>
          </a:prstGeom>
          <a:solidFill>
            <a:srgbClr val="4620F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500">
                <a:solidFill>
                  <a:srgbClr val="00FFC2"/>
                </a:solidFill>
                <a:latin typeface="Montserrat"/>
                <a:ea typeface="Montserrat"/>
                <a:cs typeface="Montserrat"/>
                <a:sym typeface="Montserrat"/>
              </a:rPr>
              <a:t>3</a:t>
            </a:r>
            <a:endParaRPr b="1" sz="2500">
              <a:solidFill>
                <a:srgbClr val="00FFC2"/>
              </a:solidFill>
              <a:latin typeface="Montserrat"/>
              <a:ea typeface="Montserrat"/>
              <a:cs typeface="Montserrat"/>
              <a:sym typeface="Montserrat"/>
            </a:endParaRPr>
          </a:p>
        </p:txBody>
      </p:sp>
      <p:sp>
        <p:nvSpPr>
          <p:cNvPr id="382" name="Google Shape;382;g12e38383ea9_0_22"/>
          <p:cNvSpPr txBox="1"/>
          <p:nvPr/>
        </p:nvSpPr>
        <p:spPr>
          <a:xfrm>
            <a:off x="1209900" y="2681150"/>
            <a:ext cx="15426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100">
                <a:solidFill>
                  <a:srgbClr val="5A00FA"/>
                </a:solidFill>
                <a:latin typeface="Montserrat"/>
                <a:ea typeface="Montserrat"/>
                <a:cs typeface="Montserrat"/>
                <a:sym typeface="Montserrat"/>
              </a:rPr>
              <a:t>GAMING</a:t>
            </a:r>
            <a:endParaRPr b="1" sz="2100">
              <a:solidFill>
                <a:srgbClr val="5A00FA"/>
              </a:solidFill>
            </a:endParaRPr>
          </a:p>
        </p:txBody>
      </p:sp>
      <p:sp>
        <p:nvSpPr>
          <p:cNvPr id="383" name="Google Shape;383;g12e38383ea9_0_22"/>
          <p:cNvSpPr txBox="1"/>
          <p:nvPr/>
        </p:nvSpPr>
        <p:spPr>
          <a:xfrm>
            <a:off x="5140200" y="951725"/>
            <a:ext cx="3845100" cy="3739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pl" sz="2400">
                <a:solidFill>
                  <a:srgbClr val="041737"/>
                </a:solidFill>
                <a:latin typeface="Montserrat ExtraBold"/>
                <a:ea typeface="Montserrat ExtraBold"/>
                <a:cs typeface="Montserrat ExtraBold"/>
                <a:sym typeface="Montserrat ExtraBold"/>
              </a:rPr>
              <a:t>GAMING ANSWERS THE MOST IMPORTANT NEEDS OF BRANDS.</a:t>
            </a:r>
            <a:r>
              <a:rPr lang="pl" sz="2400">
                <a:solidFill>
                  <a:srgbClr val="041737"/>
                </a:solidFill>
                <a:latin typeface="Montserrat ExtraBold"/>
                <a:ea typeface="Montserrat ExtraBold"/>
                <a:cs typeface="Montserrat ExtraBold"/>
                <a:sym typeface="Montserrat ExtraBold"/>
              </a:rPr>
              <a:t> </a:t>
            </a:r>
            <a:endParaRPr sz="2400">
              <a:solidFill>
                <a:srgbClr val="041737"/>
              </a:solidFill>
              <a:latin typeface="Montserrat ExtraBold"/>
              <a:ea typeface="Montserrat ExtraBold"/>
              <a:cs typeface="Montserrat ExtraBold"/>
              <a:sym typeface="Montserrat ExtraBold"/>
            </a:endParaRPr>
          </a:p>
          <a:p>
            <a:pPr indent="0" lvl="0" marL="0" rtl="0" algn="r">
              <a:spcBef>
                <a:spcPts val="0"/>
              </a:spcBef>
              <a:spcAft>
                <a:spcPts val="0"/>
              </a:spcAft>
              <a:buNone/>
            </a:pPr>
            <a:r>
              <a:rPr lang="pl" sz="2400">
                <a:solidFill>
                  <a:srgbClr val="041737"/>
                </a:solidFill>
                <a:latin typeface="Montserrat"/>
                <a:ea typeface="Montserrat"/>
                <a:cs typeface="Montserrat"/>
                <a:sym typeface="Montserrat"/>
              </a:rPr>
              <a:t>IT IS ALSO A HUGE MULTIVERSE OF CONTEXTS, THANKS TO WHICH PRACTICALLY EVERY BRAND CAN FIND ITSELF IN IT.</a:t>
            </a:r>
            <a:r>
              <a:rPr lang="pl" sz="2400">
                <a:solidFill>
                  <a:srgbClr val="00FFC2"/>
                </a:solidFill>
                <a:latin typeface="Montserrat ExtraBold"/>
                <a:ea typeface="Montserrat ExtraBold"/>
                <a:cs typeface="Montserrat ExtraBold"/>
                <a:sym typeface="Montserrat ExtraBold"/>
              </a:rPr>
              <a:t> </a:t>
            </a:r>
            <a:endParaRPr sz="2400">
              <a:solidFill>
                <a:srgbClr val="00FFC2"/>
              </a:solidFill>
              <a:latin typeface="Montserrat ExtraBold"/>
              <a:ea typeface="Montserrat ExtraBold"/>
              <a:cs typeface="Montserrat ExtraBold"/>
              <a:sym typeface="Montserrat ExtraBold"/>
            </a:endParaRPr>
          </a:p>
        </p:txBody>
      </p:sp>
      <p:sp>
        <p:nvSpPr>
          <p:cNvPr id="384" name="Google Shape;384;g12e38383ea9_0_22"/>
          <p:cNvSpPr txBox="1"/>
          <p:nvPr/>
        </p:nvSpPr>
        <p:spPr>
          <a:xfrm>
            <a:off x="2930250" y="3811675"/>
            <a:ext cx="1641900" cy="8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l" sz="1100">
                <a:solidFill>
                  <a:srgbClr val="5A00FA"/>
                </a:solidFill>
                <a:latin typeface="Montserrat SemiBold"/>
                <a:ea typeface="Montserrat SemiBold"/>
                <a:cs typeface="Montserrat SemiBold"/>
                <a:sym typeface="Montserrat SemiBold"/>
              </a:rPr>
              <a:t>USE NEW MEDIA &amp; PLATFORMS EFFECTIVELY</a:t>
            </a:r>
            <a:endParaRPr sz="1100">
              <a:solidFill>
                <a:srgbClr val="5A00FA"/>
              </a:solidFill>
              <a:latin typeface="Montserrat SemiBold"/>
              <a:ea typeface="Montserrat SemiBold"/>
              <a:cs typeface="Montserrat SemiBold"/>
              <a:sym typeface="Montserrat SemiBold"/>
            </a:endParaRPr>
          </a:p>
        </p:txBody>
      </p:sp>
      <p:sp>
        <p:nvSpPr>
          <p:cNvPr id="385" name="Google Shape;385;g12e38383ea9_0_22"/>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pl" sz="2600">
                <a:solidFill>
                  <a:schemeClr val="accent5"/>
                </a:solidFill>
                <a:latin typeface="Montserrat ExtraBold"/>
                <a:ea typeface="Montserrat ExtraBold"/>
                <a:cs typeface="Montserrat ExtraBold"/>
                <a:sym typeface="Montserrat ExtraBold"/>
              </a:rPr>
              <a:t>WHAT DO BRANDS NEED?</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386" name="Google Shape;386;g12e38383ea9_0_22"/>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387" name="Google Shape;387;g12e38383ea9_0_22"/>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388" name="Google Shape;388;g12e38383ea9_0_22"/>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pic>
        <p:nvPicPr>
          <p:cNvPr id="389" name="Google Shape;389;g12e38383ea9_0_22"/>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22"/>
          <p:cNvPicPr preferRelativeResize="0"/>
          <p:nvPr/>
        </p:nvPicPr>
        <p:blipFill rotWithShape="1">
          <a:blip r:embed="rId3">
            <a:alphaModFix/>
          </a:blip>
          <a:srcRect b="0" l="0" r="0" t="92816"/>
          <a:stretch/>
        </p:blipFill>
        <p:spPr>
          <a:xfrm>
            <a:off x="0" y="4793500"/>
            <a:ext cx="9144000" cy="369475"/>
          </a:xfrm>
          <a:prstGeom prst="flowChartManualInput">
            <a:avLst/>
          </a:prstGeom>
          <a:noFill/>
          <a:ln>
            <a:noFill/>
          </a:ln>
        </p:spPr>
      </p:pic>
      <p:pic>
        <p:nvPicPr>
          <p:cNvPr id="395" name="Google Shape;395;p22"/>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396" name="Google Shape;396;p22"/>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397" name="Google Shape;397;p22"/>
          <p:cNvSpPr txBox="1"/>
          <p:nvPr/>
        </p:nvSpPr>
        <p:spPr>
          <a:xfrm>
            <a:off x="0" y="62100"/>
            <a:ext cx="9144000" cy="546300"/>
          </a:xfrm>
          <a:prstGeom prst="rect">
            <a:avLst/>
          </a:prstGeom>
          <a:noFill/>
          <a:ln>
            <a:noFill/>
          </a:ln>
        </p:spPr>
        <p:txBody>
          <a:bodyPr anchorCtr="0" anchor="ctr" bIns="91425" lIns="91425" spcFirstLastPara="1" rIns="0"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pl" sz="2400" u="none" cap="none" strike="noStrike">
                <a:solidFill>
                  <a:schemeClr val="accent5"/>
                </a:solidFill>
                <a:latin typeface="Montserrat ExtraBold"/>
                <a:ea typeface="Montserrat ExtraBold"/>
                <a:cs typeface="Montserrat ExtraBold"/>
                <a:sym typeface="Montserrat ExtraBold"/>
              </a:rPr>
              <a:t>GAMING</a:t>
            </a:r>
            <a:r>
              <a:rPr lang="pl" sz="2400">
                <a:solidFill>
                  <a:schemeClr val="accent5"/>
                </a:solidFill>
                <a:latin typeface="Montserrat ExtraBold"/>
                <a:ea typeface="Montserrat ExtraBold"/>
                <a:cs typeface="Montserrat ExtraBold"/>
                <a:sym typeface="Montserrat ExtraBold"/>
              </a:rPr>
              <a:t>’S ROLE</a:t>
            </a:r>
            <a:r>
              <a:rPr b="0" i="0" lang="pl" sz="2400" u="none" cap="none" strike="noStrike">
                <a:solidFill>
                  <a:schemeClr val="accent5"/>
                </a:solidFill>
                <a:latin typeface="Montserrat ExtraBold"/>
                <a:ea typeface="Montserrat ExtraBold"/>
                <a:cs typeface="Montserrat ExtraBold"/>
                <a:sym typeface="Montserrat ExtraBold"/>
              </a:rPr>
              <a:t> IN </a:t>
            </a:r>
            <a:r>
              <a:rPr lang="pl" sz="2400">
                <a:solidFill>
                  <a:schemeClr val="accent5"/>
                </a:solidFill>
                <a:latin typeface="Montserrat ExtraBold"/>
                <a:ea typeface="Montserrat ExtraBold"/>
                <a:cs typeface="Montserrat ExtraBold"/>
                <a:sym typeface="Montserrat ExtraBold"/>
              </a:rPr>
              <a:t>THE SALES FUNNEL</a:t>
            </a:r>
            <a:endParaRPr b="0" i="0" sz="2400" u="none" cap="none" strike="noStrike">
              <a:solidFill>
                <a:schemeClr val="accent5"/>
              </a:solidFill>
              <a:latin typeface="Montserrat ExtraBold"/>
              <a:ea typeface="Montserrat ExtraBold"/>
              <a:cs typeface="Montserrat ExtraBold"/>
              <a:sym typeface="Montserrat ExtraBold"/>
            </a:endParaRPr>
          </a:p>
        </p:txBody>
      </p:sp>
      <p:sp>
        <p:nvSpPr>
          <p:cNvPr id="398" name="Google Shape;398;p22"/>
          <p:cNvSpPr/>
          <p:nvPr/>
        </p:nvSpPr>
        <p:spPr>
          <a:xfrm rot="10800000">
            <a:off x="801200" y="1263625"/>
            <a:ext cx="2994600" cy="3222000"/>
          </a:xfrm>
          <a:prstGeom prst="triangle">
            <a:avLst>
              <a:gd fmla="val 50000" name="adj"/>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a:ea typeface="Montserrat"/>
              <a:cs typeface="Montserrat"/>
              <a:sym typeface="Montserrat"/>
            </a:endParaRPr>
          </a:p>
        </p:txBody>
      </p:sp>
      <p:cxnSp>
        <p:nvCxnSpPr>
          <p:cNvPr id="399" name="Google Shape;399;p22"/>
          <p:cNvCxnSpPr/>
          <p:nvPr/>
        </p:nvCxnSpPr>
        <p:spPr>
          <a:xfrm>
            <a:off x="1295450" y="2337625"/>
            <a:ext cx="2006100" cy="0"/>
          </a:xfrm>
          <a:prstGeom prst="straightConnector1">
            <a:avLst/>
          </a:prstGeom>
          <a:noFill/>
          <a:ln cap="flat" cmpd="sng" w="28575">
            <a:solidFill>
              <a:srgbClr val="5A00FA"/>
            </a:solidFill>
            <a:prstDash val="solid"/>
            <a:round/>
            <a:headEnd len="sm" w="sm" type="none"/>
            <a:tailEnd len="sm" w="sm" type="none"/>
          </a:ln>
        </p:spPr>
      </p:cxnSp>
      <p:cxnSp>
        <p:nvCxnSpPr>
          <p:cNvPr id="400" name="Google Shape;400;p22"/>
          <p:cNvCxnSpPr/>
          <p:nvPr/>
        </p:nvCxnSpPr>
        <p:spPr>
          <a:xfrm>
            <a:off x="1798400" y="3395675"/>
            <a:ext cx="1000200" cy="0"/>
          </a:xfrm>
          <a:prstGeom prst="straightConnector1">
            <a:avLst/>
          </a:prstGeom>
          <a:noFill/>
          <a:ln cap="flat" cmpd="sng" w="28575">
            <a:solidFill>
              <a:srgbClr val="5A00FA"/>
            </a:solidFill>
            <a:prstDash val="solid"/>
            <a:round/>
            <a:headEnd len="sm" w="sm" type="none"/>
            <a:tailEnd len="sm" w="sm" type="none"/>
          </a:ln>
        </p:spPr>
      </p:cxnSp>
      <p:sp>
        <p:nvSpPr>
          <p:cNvPr id="401" name="Google Shape;401;p22"/>
          <p:cNvSpPr txBox="1"/>
          <p:nvPr/>
        </p:nvSpPr>
        <p:spPr>
          <a:xfrm>
            <a:off x="1773350" y="3498425"/>
            <a:ext cx="1050300" cy="26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lang="pl" sz="800">
                <a:solidFill>
                  <a:srgbClr val="041737"/>
                </a:solidFill>
                <a:latin typeface="Montserrat"/>
                <a:ea typeface="Montserrat"/>
                <a:cs typeface="Montserrat"/>
                <a:sym typeface="Montserrat"/>
              </a:rPr>
              <a:t>ACQUISITION</a:t>
            </a:r>
            <a:endParaRPr b="1" i="0" sz="800" u="none" cap="none" strike="noStrike">
              <a:solidFill>
                <a:srgbClr val="041737"/>
              </a:solidFill>
              <a:latin typeface="Montserrat"/>
              <a:ea typeface="Montserrat"/>
              <a:cs typeface="Montserrat"/>
              <a:sym typeface="Montserrat"/>
            </a:endParaRPr>
          </a:p>
        </p:txBody>
      </p:sp>
      <p:sp>
        <p:nvSpPr>
          <p:cNvPr id="402" name="Google Shape;402;p22"/>
          <p:cNvSpPr txBox="1"/>
          <p:nvPr/>
        </p:nvSpPr>
        <p:spPr>
          <a:xfrm>
            <a:off x="1438700" y="2706475"/>
            <a:ext cx="1719600" cy="26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lang="pl" sz="800">
                <a:solidFill>
                  <a:srgbClr val="041737"/>
                </a:solidFill>
                <a:latin typeface="Montserrat"/>
                <a:ea typeface="Montserrat"/>
                <a:cs typeface="Montserrat"/>
                <a:sym typeface="Montserrat"/>
              </a:rPr>
              <a:t>ENGAGEMENT</a:t>
            </a:r>
            <a:endParaRPr b="1" i="0" sz="800" u="none" cap="none" strike="noStrike">
              <a:solidFill>
                <a:srgbClr val="041737"/>
              </a:solidFill>
              <a:latin typeface="Montserrat"/>
              <a:ea typeface="Montserrat"/>
              <a:cs typeface="Montserrat"/>
              <a:sym typeface="Montserrat"/>
            </a:endParaRPr>
          </a:p>
        </p:txBody>
      </p:sp>
      <p:sp>
        <p:nvSpPr>
          <p:cNvPr id="403" name="Google Shape;403;p22"/>
          <p:cNvSpPr txBox="1"/>
          <p:nvPr/>
        </p:nvSpPr>
        <p:spPr>
          <a:xfrm>
            <a:off x="1295450" y="1671225"/>
            <a:ext cx="2006100" cy="26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lang="pl" sz="800">
                <a:solidFill>
                  <a:srgbClr val="041737"/>
                </a:solidFill>
                <a:latin typeface="Montserrat"/>
                <a:ea typeface="Montserrat"/>
                <a:cs typeface="Montserrat"/>
                <a:sym typeface="Montserrat"/>
              </a:rPr>
              <a:t>AWARENESS </a:t>
            </a:r>
            <a:endParaRPr b="1" i="0" sz="800" u="none" cap="none" strike="noStrike">
              <a:solidFill>
                <a:srgbClr val="041737"/>
              </a:solidFill>
              <a:latin typeface="Montserrat"/>
              <a:ea typeface="Montserrat"/>
              <a:cs typeface="Montserrat"/>
              <a:sym typeface="Montserrat"/>
            </a:endParaRPr>
          </a:p>
        </p:txBody>
      </p:sp>
      <p:cxnSp>
        <p:nvCxnSpPr>
          <p:cNvPr id="404" name="Google Shape;404;p22"/>
          <p:cNvCxnSpPr/>
          <p:nvPr/>
        </p:nvCxnSpPr>
        <p:spPr>
          <a:xfrm>
            <a:off x="1346314" y="1266700"/>
            <a:ext cx="2421900" cy="0"/>
          </a:xfrm>
          <a:prstGeom prst="straightConnector1">
            <a:avLst/>
          </a:prstGeom>
          <a:noFill/>
          <a:ln cap="flat" cmpd="sng" w="28575">
            <a:solidFill>
              <a:srgbClr val="5A00FA"/>
            </a:solidFill>
            <a:prstDash val="solid"/>
            <a:round/>
            <a:headEnd len="sm" w="sm" type="none"/>
            <a:tailEnd len="sm" w="sm" type="none"/>
          </a:ln>
        </p:spPr>
      </p:cxnSp>
      <p:sp>
        <p:nvSpPr>
          <p:cNvPr id="405" name="Google Shape;405;p22"/>
          <p:cNvSpPr txBox="1"/>
          <p:nvPr/>
        </p:nvSpPr>
        <p:spPr>
          <a:xfrm>
            <a:off x="144150" y="2425200"/>
            <a:ext cx="1050300" cy="8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pl" sz="800" u="none" cap="none" strike="noStrike">
                <a:solidFill>
                  <a:srgbClr val="041737"/>
                </a:solidFill>
                <a:latin typeface="Montserrat"/>
                <a:ea typeface="Montserrat"/>
                <a:cs typeface="Montserrat"/>
                <a:sym typeface="Montserrat"/>
              </a:rPr>
              <a:t>RETARGETING</a:t>
            </a:r>
            <a:endParaRPr b="1" i="0" sz="800" u="none" cap="none" strike="noStrike">
              <a:solidFill>
                <a:srgbClr val="041737"/>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800"/>
              <a:buFont typeface="Arial"/>
              <a:buNone/>
            </a:pPr>
            <a:r>
              <a:rPr lang="pl" sz="800">
                <a:solidFill>
                  <a:srgbClr val="041737"/>
                </a:solidFill>
                <a:latin typeface="Montserrat"/>
                <a:ea typeface="Montserrat"/>
                <a:cs typeface="Montserrat"/>
                <a:sym typeface="Montserrat"/>
              </a:rPr>
              <a:t>Social media data (e.g. Twitch, YouTube)</a:t>
            </a:r>
            <a:endParaRPr b="0" i="0" sz="800" u="none" cap="none" strike="noStrike">
              <a:solidFill>
                <a:srgbClr val="041737"/>
              </a:solidFill>
              <a:latin typeface="Montserrat"/>
              <a:ea typeface="Montserrat"/>
              <a:cs typeface="Montserrat"/>
              <a:sym typeface="Montserrat"/>
            </a:endParaRPr>
          </a:p>
        </p:txBody>
      </p:sp>
      <p:sp>
        <p:nvSpPr>
          <p:cNvPr id="406" name="Google Shape;406;p22"/>
          <p:cNvSpPr/>
          <p:nvPr/>
        </p:nvSpPr>
        <p:spPr>
          <a:xfrm rot="5401888">
            <a:off x="2316990" y="3840701"/>
            <a:ext cx="546300" cy="1039800"/>
          </a:xfrm>
          <a:prstGeom prst="uturnArrow">
            <a:avLst>
              <a:gd fmla="val 15290" name="adj1"/>
              <a:gd fmla="val 12253" name="adj2"/>
              <a:gd fmla="val 25000" name="adj3"/>
              <a:gd fmla="val 43750" name="adj4"/>
              <a:gd fmla="val 38143" name="adj5"/>
            </a:avLst>
          </a:prstGeom>
          <a:solidFill>
            <a:srgbClr val="5A00FA"/>
          </a:solidFill>
          <a:ln cap="flat" cmpd="sng" w="19050">
            <a:solidFill>
              <a:srgbClr val="5A00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2"/>
          <p:cNvSpPr/>
          <p:nvPr/>
        </p:nvSpPr>
        <p:spPr>
          <a:xfrm rot="-5398112">
            <a:off x="1793610" y="3840701"/>
            <a:ext cx="546300" cy="1039800"/>
          </a:xfrm>
          <a:prstGeom prst="uturnArrow">
            <a:avLst>
              <a:gd fmla="val 15290" name="adj1"/>
              <a:gd fmla="val 12253" name="adj2"/>
              <a:gd fmla="val 25000" name="adj3"/>
              <a:gd fmla="val 43750" name="adj4"/>
              <a:gd fmla="val 38143" name="adj5"/>
            </a:avLst>
          </a:prstGeom>
          <a:solidFill>
            <a:srgbClr val="5A00FA"/>
          </a:solidFill>
          <a:ln cap="flat" cmpd="sng" w="19050">
            <a:solidFill>
              <a:srgbClr val="5A00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2"/>
          <p:cNvSpPr txBox="1"/>
          <p:nvPr/>
        </p:nvSpPr>
        <p:spPr>
          <a:xfrm>
            <a:off x="1576550" y="4045225"/>
            <a:ext cx="1443900" cy="60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pl" sz="900" u="none" cap="none" strike="noStrike">
                <a:solidFill>
                  <a:srgbClr val="041737"/>
                </a:solidFill>
                <a:highlight>
                  <a:srgbClr val="EEEEEE"/>
                </a:highlight>
                <a:latin typeface="Montserrat"/>
                <a:ea typeface="Montserrat"/>
                <a:cs typeface="Montserrat"/>
                <a:sym typeface="Montserrat"/>
              </a:rPr>
              <a:t>LOYALTY LOOP</a:t>
            </a:r>
            <a:endParaRPr b="1" i="0" sz="900" u="none" cap="none" strike="noStrike">
              <a:solidFill>
                <a:srgbClr val="041737"/>
              </a:solidFill>
              <a:highlight>
                <a:srgbClr val="EEEEEE"/>
              </a:highlight>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900"/>
              <a:buFont typeface="Arial"/>
              <a:buNone/>
            </a:pPr>
            <a:r>
              <a:rPr lang="pl" sz="900">
                <a:solidFill>
                  <a:srgbClr val="041737"/>
                </a:solidFill>
                <a:highlight>
                  <a:srgbClr val="EEEEEE"/>
                </a:highlight>
                <a:latin typeface="Montserrat"/>
                <a:ea typeface="Montserrat"/>
                <a:cs typeface="Montserrat"/>
                <a:sym typeface="Montserrat"/>
              </a:rPr>
              <a:t>repeat acqusition</a:t>
            </a:r>
            <a:endParaRPr b="0" i="0" sz="900" u="none" cap="none" strike="noStrike">
              <a:solidFill>
                <a:srgbClr val="041737"/>
              </a:solidFill>
              <a:highlight>
                <a:srgbClr val="EEEEEE"/>
              </a:highlight>
              <a:latin typeface="Montserrat"/>
              <a:ea typeface="Montserrat"/>
              <a:cs typeface="Montserrat"/>
              <a:sym typeface="Montserrat"/>
            </a:endParaRPr>
          </a:p>
        </p:txBody>
      </p:sp>
      <p:sp>
        <p:nvSpPr>
          <p:cNvPr id="409" name="Google Shape;409;p22"/>
          <p:cNvSpPr/>
          <p:nvPr/>
        </p:nvSpPr>
        <p:spPr>
          <a:xfrm flipH="1" rot="-5400000">
            <a:off x="869700" y="1751150"/>
            <a:ext cx="501900" cy="1080000"/>
          </a:xfrm>
          <a:prstGeom prst="bentArrow">
            <a:avLst>
              <a:gd fmla="val 15336" name="adj1"/>
              <a:gd fmla="val 14875" name="adj2"/>
              <a:gd fmla="val 26666" name="adj3"/>
              <a:gd fmla="val 43750" name="adj4"/>
            </a:avLst>
          </a:prstGeom>
          <a:solidFill>
            <a:srgbClr val="041737"/>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2"/>
          <p:cNvSpPr/>
          <p:nvPr/>
        </p:nvSpPr>
        <p:spPr>
          <a:xfrm rot="-5400000">
            <a:off x="969000" y="2744725"/>
            <a:ext cx="501900" cy="1278600"/>
          </a:xfrm>
          <a:prstGeom prst="bentArrow">
            <a:avLst>
              <a:gd fmla="val 15336" name="adj1"/>
              <a:gd fmla="val 14875" name="adj2"/>
              <a:gd fmla="val 26666" name="adj3"/>
              <a:gd fmla="val 43750" name="adj4"/>
            </a:avLst>
          </a:prstGeom>
          <a:solidFill>
            <a:srgbClr val="041737"/>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2"/>
          <p:cNvSpPr/>
          <p:nvPr/>
        </p:nvSpPr>
        <p:spPr>
          <a:xfrm rot="10800000">
            <a:off x="1178275" y="2764550"/>
            <a:ext cx="544500" cy="146100"/>
          </a:xfrm>
          <a:prstGeom prst="rightArrow">
            <a:avLst>
              <a:gd fmla="val 48841" name="adj1"/>
              <a:gd fmla="val 66227" name="adj2"/>
            </a:avLst>
          </a:prstGeom>
          <a:solidFill>
            <a:srgbClr val="041737"/>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2"/>
          <p:cNvSpPr/>
          <p:nvPr/>
        </p:nvSpPr>
        <p:spPr>
          <a:xfrm>
            <a:off x="1576550" y="1106426"/>
            <a:ext cx="1443900" cy="438300"/>
          </a:xfrm>
          <a:prstGeom prst="downArrow">
            <a:avLst>
              <a:gd fmla="val 63106" name="adj1"/>
              <a:gd fmla="val 43259" name="adj2"/>
            </a:avLst>
          </a:prstGeom>
          <a:solidFill>
            <a:schemeClr val="accent2"/>
          </a:solid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lang="pl" sz="1000">
                <a:solidFill>
                  <a:srgbClr val="FFFFFF"/>
                </a:solidFill>
                <a:latin typeface="Montserrat"/>
                <a:ea typeface="Montserrat"/>
                <a:cs typeface="Montserrat"/>
                <a:sym typeface="Montserrat"/>
              </a:rPr>
              <a:t>audience</a:t>
            </a:r>
            <a:endParaRPr b="0" i="0" sz="1000" u="none" cap="none" strike="noStrike">
              <a:solidFill>
                <a:srgbClr val="FFFFFF"/>
              </a:solidFill>
              <a:latin typeface="Montserrat"/>
              <a:ea typeface="Montserrat"/>
              <a:cs typeface="Montserrat"/>
              <a:sym typeface="Montserrat"/>
            </a:endParaRPr>
          </a:p>
        </p:txBody>
      </p:sp>
      <p:sp>
        <p:nvSpPr>
          <p:cNvPr id="413" name="Google Shape;413;p22"/>
          <p:cNvSpPr txBox="1"/>
          <p:nvPr/>
        </p:nvSpPr>
        <p:spPr>
          <a:xfrm>
            <a:off x="5926100" y="1333925"/>
            <a:ext cx="3203100" cy="103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pl" sz="1000">
                <a:solidFill>
                  <a:srgbClr val="041737"/>
                </a:solidFill>
                <a:latin typeface="Montserrat"/>
                <a:ea typeface="Montserrat"/>
                <a:cs typeface="Montserrat"/>
                <a:sym typeface="Montserrat"/>
              </a:rPr>
              <a:t>I. Cooperation with professional players, organizations and leagues, sponsorships, events, own formats</a:t>
            </a:r>
            <a:endParaRPr sz="1000">
              <a:solidFill>
                <a:srgbClr val="041737"/>
              </a:solidFill>
              <a:latin typeface="Montserrat"/>
              <a:ea typeface="Montserrat"/>
              <a:cs typeface="Montserrat"/>
              <a:sym typeface="Montserrat"/>
            </a:endParaRPr>
          </a:p>
          <a:p>
            <a:pPr indent="0" lvl="0" marL="0" marR="0" rtl="0" algn="l">
              <a:lnSpc>
                <a:spcPct val="100000"/>
              </a:lnSpc>
              <a:spcBef>
                <a:spcPts val="1000"/>
              </a:spcBef>
              <a:spcAft>
                <a:spcPts val="0"/>
              </a:spcAft>
              <a:buNone/>
            </a:pPr>
            <a:r>
              <a:rPr lang="pl" sz="1000">
                <a:solidFill>
                  <a:srgbClr val="041737"/>
                </a:solidFill>
                <a:latin typeface="Montserrat"/>
                <a:ea typeface="Montserrat"/>
                <a:cs typeface="Montserrat"/>
                <a:sym typeface="Montserrat"/>
              </a:rPr>
              <a:t>II. The use of contexts relating to gaming competition in media campaigns and content</a:t>
            </a:r>
            <a:endParaRPr sz="1000">
              <a:solidFill>
                <a:srgbClr val="041737"/>
              </a:solidFill>
              <a:latin typeface="Montserrat"/>
              <a:ea typeface="Montserrat"/>
              <a:cs typeface="Montserrat"/>
              <a:sym typeface="Montserrat"/>
            </a:endParaRPr>
          </a:p>
        </p:txBody>
      </p:sp>
      <p:sp>
        <p:nvSpPr>
          <p:cNvPr id="414" name="Google Shape;414;p22"/>
          <p:cNvSpPr txBox="1"/>
          <p:nvPr/>
        </p:nvSpPr>
        <p:spPr>
          <a:xfrm>
            <a:off x="5926100" y="2382813"/>
            <a:ext cx="3203100" cy="103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500"/>
              </a:spcBef>
              <a:spcAft>
                <a:spcPts val="0"/>
              </a:spcAft>
              <a:buNone/>
            </a:pPr>
            <a:r>
              <a:rPr lang="pl" sz="1000">
                <a:solidFill>
                  <a:srgbClr val="041737"/>
                </a:solidFill>
                <a:latin typeface="Montserrat"/>
                <a:ea typeface="Montserrat"/>
                <a:cs typeface="Montserrat"/>
                <a:sym typeface="Montserrat"/>
              </a:rPr>
              <a:t>III. Involvement through contests or tournaments</a:t>
            </a:r>
            <a:endParaRPr sz="1000">
              <a:solidFill>
                <a:srgbClr val="041737"/>
              </a:solidFill>
              <a:latin typeface="Montserrat"/>
              <a:ea typeface="Montserrat"/>
              <a:cs typeface="Montserrat"/>
              <a:sym typeface="Montserrat"/>
            </a:endParaRPr>
          </a:p>
          <a:p>
            <a:pPr indent="0" lvl="0" marL="0" marR="0" rtl="0" algn="l">
              <a:lnSpc>
                <a:spcPct val="100000"/>
              </a:lnSpc>
              <a:spcBef>
                <a:spcPts val="500"/>
              </a:spcBef>
              <a:spcAft>
                <a:spcPts val="500"/>
              </a:spcAft>
              <a:buNone/>
            </a:pPr>
            <a:r>
              <a:rPr lang="pl" sz="1000">
                <a:solidFill>
                  <a:srgbClr val="041737"/>
                </a:solidFill>
                <a:latin typeface="Montserrat"/>
                <a:ea typeface="Montserrat"/>
                <a:cs typeface="Montserrat"/>
                <a:sym typeface="Montserrat"/>
              </a:rPr>
              <a:t>IV. Use of gamification mechanisms, interactivity (e.g. on Twitch or dedicated platforms)</a:t>
            </a:r>
            <a:endParaRPr sz="1000">
              <a:solidFill>
                <a:srgbClr val="041737"/>
              </a:solidFill>
              <a:latin typeface="Montserrat"/>
              <a:ea typeface="Montserrat"/>
              <a:cs typeface="Montserrat"/>
              <a:sym typeface="Montserrat"/>
            </a:endParaRPr>
          </a:p>
        </p:txBody>
      </p:sp>
      <p:sp>
        <p:nvSpPr>
          <p:cNvPr id="415" name="Google Shape;415;p22"/>
          <p:cNvSpPr txBox="1"/>
          <p:nvPr/>
        </p:nvSpPr>
        <p:spPr>
          <a:xfrm>
            <a:off x="5926100" y="3431638"/>
            <a:ext cx="3203100" cy="1031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500"/>
              </a:spcBef>
              <a:spcAft>
                <a:spcPts val="0"/>
              </a:spcAft>
              <a:buNone/>
            </a:pPr>
            <a:r>
              <a:rPr lang="pl" sz="1000">
                <a:solidFill>
                  <a:srgbClr val="041737"/>
                </a:solidFill>
                <a:latin typeface="Montserrat"/>
                <a:ea typeface="Montserrat"/>
                <a:cs typeface="Montserrat"/>
                <a:sym typeface="Montserrat"/>
              </a:rPr>
              <a:t>V. Discount coupons, dedicated kits or products for gamers</a:t>
            </a:r>
            <a:endParaRPr sz="1000">
              <a:solidFill>
                <a:srgbClr val="041737"/>
              </a:solidFill>
              <a:latin typeface="Montserrat"/>
              <a:ea typeface="Montserrat"/>
              <a:cs typeface="Montserrat"/>
              <a:sym typeface="Montserrat"/>
            </a:endParaRPr>
          </a:p>
          <a:p>
            <a:pPr indent="0" lvl="0" marL="0" marR="0" rtl="0" algn="l">
              <a:lnSpc>
                <a:spcPct val="100000"/>
              </a:lnSpc>
              <a:spcBef>
                <a:spcPts val="500"/>
              </a:spcBef>
              <a:spcAft>
                <a:spcPts val="500"/>
              </a:spcAft>
              <a:buNone/>
            </a:pPr>
            <a:r>
              <a:rPr lang="pl" sz="1000">
                <a:solidFill>
                  <a:srgbClr val="041737"/>
                </a:solidFill>
                <a:latin typeface="Montserrat"/>
                <a:ea typeface="Montserrat"/>
                <a:cs typeface="Montserrat"/>
                <a:sym typeface="Montserrat"/>
              </a:rPr>
              <a:t>VI. Dedicated consumer activations for gamers, loyalty programs</a:t>
            </a:r>
            <a:endParaRPr sz="1000">
              <a:solidFill>
                <a:srgbClr val="041737"/>
              </a:solidFill>
              <a:latin typeface="Montserrat"/>
              <a:ea typeface="Montserrat"/>
              <a:cs typeface="Montserrat"/>
              <a:sym typeface="Montserrat"/>
            </a:endParaRPr>
          </a:p>
        </p:txBody>
      </p:sp>
      <p:sp>
        <p:nvSpPr>
          <p:cNvPr id="416" name="Google Shape;416;p22"/>
          <p:cNvSpPr txBox="1"/>
          <p:nvPr/>
        </p:nvSpPr>
        <p:spPr>
          <a:xfrm>
            <a:off x="3889625" y="1036575"/>
            <a:ext cx="1858200" cy="26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pl" sz="1000">
                <a:solidFill>
                  <a:srgbClr val="041737"/>
                </a:solidFill>
                <a:latin typeface="Montserrat"/>
                <a:ea typeface="Montserrat"/>
                <a:cs typeface="Montserrat"/>
                <a:sym typeface="Montserrat"/>
              </a:rPr>
              <a:t>BUSINESS GOALS</a:t>
            </a:r>
            <a:endParaRPr b="1" i="0" sz="1000" u="none" cap="none" strike="noStrike">
              <a:solidFill>
                <a:srgbClr val="041737"/>
              </a:solidFill>
              <a:latin typeface="Montserrat"/>
              <a:ea typeface="Montserrat"/>
              <a:cs typeface="Montserrat"/>
              <a:sym typeface="Montserrat"/>
            </a:endParaRPr>
          </a:p>
        </p:txBody>
      </p:sp>
      <p:sp>
        <p:nvSpPr>
          <p:cNvPr id="417" name="Google Shape;417;p22"/>
          <p:cNvSpPr txBox="1"/>
          <p:nvPr/>
        </p:nvSpPr>
        <p:spPr>
          <a:xfrm>
            <a:off x="5777000" y="1036575"/>
            <a:ext cx="2994600" cy="261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pl" sz="1000">
                <a:solidFill>
                  <a:srgbClr val="041737"/>
                </a:solidFill>
                <a:latin typeface="Montserrat"/>
                <a:ea typeface="Montserrat"/>
                <a:cs typeface="Montserrat"/>
                <a:sym typeface="Montserrat"/>
              </a:rPr>
              <a:t>TOOLS USED</a:t>
            </a:r>
            <a:endParaRPr b="1" i="0" sz="1000" u="none" cap="none" strike="noStrike">
              <a:solidFill>
                <a:srgbClr val="041737"/>
              </a:solidFill>
              <a:latin typeface="Montserrat"/>
              <a:ea typeface="Montserrat"/>
              <a:cs typeface="Montserrat"/>
              <a:sym typeface="Montserrat"/>
            </a:endParaRPr>
          </a:p>
        </p:txBody>
      </p:sp>
      <p:sp>
        <p:nvSpPr>
          <p:cNvPr id="418" name="Google Shape;418;p22"/>
          <p:cNvSpPr txBox="1"/>
          <p:nvPr/>
        </p:nvSpPr>
        <p:spPr>
          <a:xfrm>
            <a:off x="3889650" y="1266700"/>
            <a:ext cx="1858200" cy="2021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lang="pl" sz="1200">
                <a:solidFill>
                  <a:srgbClr val="FFFFFF"/>
                </a:solidFill>
                <a:latin typeface="Montserrat"/>
                <a:ea typeface="Montserrat"/>
                <a:cs typeface="Montserrat"/>
                <a:sym typeface="Montserrat"/>
              </a:rPr>
              <a:t>1. Increase brand awareness</a:t>
            </a:r>
            <a:endParaRPr b="0" i="0" sz="1200" u="none" cap="none" strike="noStrike">
              <a:solidFill>
                <a:srgbClr val="FFFFFF"/>
              </a:solidFill>
              <a:latin typeface="Montserrat"/>
              <a:ea typeface="Montserrat"/>
              <a:cs typeface="Montserrat"/>
              <a:sym typeface="Montserrat"/>
            </a:endParaRPr>
          </a:p>
          <a:p>
            <a:pPr indent="0" lvl="0" marL="0" rtl="0" algn="l">
              <a:lnSpc>
                <a:spcPct val="115000"/>
              </a:lnSpc>
              <a:spcBef>
                <a:spcPts val="500"/>
              </a:spcBef>
              <a:spcAft>
                <a:spcPts val="0"/>
              </a:spcAft>
              <a:buClr>
                <a:srgbClr val="000000"/>
              </a:buClr>
              <a:buSzPts val="1200"/>
              <a:buFont typeface="Arial"/>
              <a:buNone/>
            </a:pPr>
            <a:r>
              <a:rPr lang="pl" sz="1200">
                <a:solidFill>
                  <a:schemeClr val="lt1"/>
                </a:solidFill>
                <a:latin typeface="Montserrat"/>
                <a:ea typeface="Montserrat"/>
                <a:cs typeface="Montserrat"/>
                <a:sym typeface="Montserrat"/>
              </a:rPr>
              <a:t>2. Additional reach to the audience</a:t>
            </a:r>
            <a:endParaRPr b="0" i="0" sz="1200" u="none" cap="none" strike="noStrike">
              <a:solidFill>
                <a:srgbClr val="FFFFFF"/>
              </a:solidFill>
              <a:latin typeface="Montserrat"/>
              <a:ea typeface="Montserrat"/>
              <a:cs typeface="Montserrat"/>
              <a:sym typeface="Montserrat"/>
            </a:endParaRPr>
          </a:p>
          <a:p>
            <a:pPr indent="0" lvl="0" marL="0" marR="0" rtl="0" algn="l">
              <a:lnSpc>
                <a:spcPct val="115000"/>
              </a:lnSpc>
              <a:spcBef>
                <a:spcPts val="500"/>
              </a:spcBef>
              <a:spcAft>
                <a:spcPts val="500"/>
              </a:spcAft>
              <a:buClr>
                <a:srgbClr val="000000"/>
              </a:buClr>
              <a:buSzPts val="1200"/>
              <a:buFont typeface="Arial"/>
              <a:buNone/>
            </a:pPr>
            <a:r>
              <a:rPr lang="pl" sz="1200">
                <a:solidFill>
                  <a:srgbClr val="FFFFFF"/>
                </a:solidFill>
                <a:latin typeface="Montserrat"/>
                <a:ea typeface="Montserrat"/>
                <a:cs typeface="Montserrat"/>
                <a:sym typeface="Montserrat"/>
              </a:rPr>
              <a:t>3. Brand image enhancement</a:t>
            </a:r>
            <a:endParaRPr b="0" i="0" sz="1200" u="none" cap="none" strike="noStrike">
              <a:solidFill>
                <a:srgbClr val="FFFFFF"/>
              </a:solidFill>
              <a:latin typeface="Montserrat"/>
              <a:ea typeface="Montserrat"/>
              <a:cs typeface="Montserrat"/>
              <a:sym typeface="Montserrat"/>
            </a:endParaRPr>
          </a:p>
        </p:txBody>
      </p:sp>
      <p:sp>
        <p:nvSpPr>
          <p:cNvPr id="419" name="Google Shape;419;p22"/>
          <p:cNvSpPr txBox="1"/>
          <p:nvPr/>
        </p:nvSpPr>
        <p:spPr>
          <a:xfrm>
            <a:off x="3889734" y="3498425"/>
            <a:ext cx="1858200" cy="9240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pl" sz="1200">
                <a:solidFill>
                  <a:srgbClr val="FFFFFF"/>
                </a:solidFill>
                <a:latin typeface="Montserrat"/>
                <a:ea typeface="Montserrat"/>
                <a:cs typeface="Montserrat"/>
                <a:sym typeface="Montserrat"/>
              </a:rPr>
              <a:t>4. Generating sales volume</a:t>
            </a:r>
            <a:endParaRPr b="0"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500"/>
              </a:spcBef>
              <a:spcAft>
                <a:spcPts val="500"/>
              </a:spcAft>
              <a:buClr>
                <a:srgbClr val="000000"/>
              </a:buClr>
              <a:buSzPts val="1200"/>
              <a:buFont typeface="Arial"/>
              <a:buNone/>
            </a:pPr>
            <a:r>
              <a:rPr lang="pl" sz="1200">
                <a:solidFill>
                  <a:srgbClr val="FFFFFF"/>
                </a:solidFill>
                <a:latin typeface="Montserrat"/>
                <a:ea typeface="Montserrat"/>
                <a:cs typeface="Montserrat"/>
                <a:sym typeface="Montserrat"/>
              </a:rPr>
              <a:t>5. Increase product penetration</a:t>
            </a:r>
            <a:endParaRPr b="0" i="0" sz="1200" u="none" cap="none" strike="noStrike">
              <a:solidFill>
                <a:srgbClr val="FFFFFF"/>
              </a:solidFill>
              <a:latin typeface="Montserrat"/>
              <a:ea typeface="Montserrat"/>
              <a:cs typeface="Montserrat"/>
              <a:sym typeface="Montserrat"/>
            </a:endParaRPr>
          </a:p>
        </p:txBody>
      </p:sp>
      <p:cxnSp>
        <p:nvCxnSpPr>
          <p:cNvPr id="420" name="Google Shape;420;p22"/>
          <p:cNvCxnSpPr/>
          <p:nvPr/>
        </p:nvCxnSpPr>
        <p:spPr>
          <a:xfrm>
            <a:off x="1295450" y="2337650"/>
            <a:ext cx="7672200" cy="0"/>
          </a:xfrm>
          <a:prstGeom prst="straightConnector1">
            <a:avLst/>
          </a:prstGeom>
          <a:noFill/>
          <a:ln cap="flat" cmpd="sng" w="19050">
            <a:solidFill>
              <a:schemeClr val="accent2"/>
            </a:solidFill>
            <a:prstDash val="dot"/>
            <a:round/>
            <a:headEnd len="sm" w="sm" type="none"/>
            <a:tailEnd len="sm" w="sm" type="none"/>
          </a:ln>
        </p:spPr>
      </p:cxnSp>
      <p:cxnSp>
        <p:nvCxnSpPr>
          <p:cNvPr id="421" name="Google Shape;421;p22"/>
          <p:cNvCxnSpPr/>
          <p:nvPr/>
        </p:nvCxnSpPr>
        <p:spPr>
          <a:xfrm>
            <a:off x="1800400" y="3395125"/>
            <a:ext cx="7128900" cy="0"/>
          </a:xfrm>
          <a:prstGeom prst="straightConnector1">
            <a:avLst/>
          </a:prstGeom>
          <a:noFill/>
          <a:ln cap="flat" cmpd="sng" w="19050">
            <a:solidFill>
              <a:schemeClr val="accent2"/>
            </a:solidFill>
            <a:prstDash val="dot"/>
            <a:round/>
            <a:headEnd len="sm" w="sm" type="none"/>
            <a:tailEnd len="sm" w="sm" type="none"/>
          </a:ln>
        </p:spPr>
      </p:cxnSp>
      <p:pic>
        <p:nvPicPr>
          <p:cNvPr id="422" name="Google Shape;422;p22"/>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g12d6b0f35e5_0_117"/>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428" name="Google Shape;428;g12d6b0f35e5_0_117"/>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429" name="Google Shape;429;g12d6b0f35e5_0_117"/>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430" name="Google Shape;430;g12d6b0f35e5_0_117"/>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pl" sz="2600">
                <a:solidFill>
                  <a:schemeClr val="accent5"/>
                </a:solidFill>
                <a:latin typeface="Montserrat ExtraBold"/>
                <a:ea typeface="Montserrat ExtraBold"/>
                <a:cs typeface="Montserrat ExtraBold"/>
                <a:sym typeface="Montserrat ExtraBold"/>
              </a:rPr>
              <a:t>BEWARE OF THE SHORTCUTS</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431" name="Google Shape;431;g12d6b0f35e5_0_117"/>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432" name="Google Shape;432;g12d6b0f35e5_0_117"/>
          <p:cNvSpPr/>
          <p:nvPr/>
        </p:nvSpPr>
        <p:spPr>
          <a:xfrm>
            <a:off x="433100" y="1638550"/>
            <a:ext cx="2280600" cy="619800"/>
          </a:xfrm>
          <a:prstGeom prst="rect">
            <a:avLst/>
          </a:prstGeom>
          <a:solidFill>
            <a:srgbClr val="00FFC2"/>
          </a:solidFill>
          <a:ln cap="flat" cmpd="sng" w="9525">
            <a:solidFill>
              <a:srgbClr val="00FFC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12d6b0f35e5_0_117"/>
          <p:cNvSpPr/>
          <p:nvPr/>
        </p:nvSpPr>
        <p:spPr>
          <a:xfrm>
            <a:off x="3356650" y="1638550"/>
            <a:ext cx="2280600" cy="619800"/>
          </a:xfrm>
          <a:prstGeom prst="rect">
            <a:avLst/>
          </a:prstGeom>
          <a:solidFill>
            <a:srgbClr val="4620F0"/>
          </a:solidFill>
          <a:ln cap="flat" cmpd="sng" w="9525">
            <a:solidFill>
              <a:srgbClr val="4620F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2d6b0f35e5_0_117"/>
          <p:cNvSpPr/>
          <p:nvPr/>
        </p:nvSpPr>
        <p:spPr>
          <a:xfrm>
            <a:off x="6280200" y="1638550"/>
            <a:ext cx="2280600" cy="6198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12d6b0f35e5_0_117"/>
          <p:cNvSpPr txBox="1"/>
          <p:nvPr/>
        </p:nvSpPr>
        <p:spPr>
          <a:xfrm>
            <a:off x="445500" y="1650925"/>
            <a:ext cx="22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latin typeface="Montserrat SemiBold"/>
                <a:ea typeface="Montserrat SemiBold"/>
                <a:cs typeface="Montserrat SemiBold"/>
                <a:sym typeface="Montserrat SemiBold"/>
              </a:rPr>
              <a:t>ESPORTS SPONSORSHIP</a:t>
            </a:r>
            <a:endParaRPr>
              <a:solidFill>
                <a:schemeClr val="lt1"/>
              </a:solidFill>
              <a:latin typeface="Montserrat SemiBold"/>
              <a:ea typeface="Montserrat SemiBold"/>
              <a:cs typeface="Montserrat SemiBold"/>
              <a:sym typeface="Montserrat SemiBold"/>
            </a:endParaRPr>
          </a:p>
        </p:txBody>
      </p:sp>
      <p:sp>
        <p:nvSpPr>
          <p:cNvPr id="436" name="Google Shape;436;g12d6b0f35e5_0_117"/>
          <p:cNvSpPr txBox="1"/>
          <p:nvPr/>
        </p:nvSpPr>
        <p:spPr>
          <a:xfrm>
            <a:off x="3362850" y="1650925"/>
            <a:ext cx="22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latin typeface="Montserrat SemiBold"/>
                <a:ea typeface="Montserrat SemiBold"/>
                <a:cs typeface="Montserrat SemiBold"/>
                <a:sym typeface="Montserrat SemiBold"/>
              </a:rPr>
              <a:t>IN-GAME ADVERTISING</a:t>
            </a:r>
            <a:endParaRPr>
              <a:solidFill>
                <a:schemeClr val="lt1"/>
              </a:solidFill>
              <a:latin typeface="Montserrat SemiBold"/>
              <a:ea typeface="Montserrat SemiBold"/>
              <a:cs typeface="Montserrat SemiBold"/>
              <a:sym typeface="Montserrat SemiBold"/>
            </a:endParaRPr>
          </a:p>
        </p:txBody>
      </p:sp>
      <p:sp>
        <p:nvSpPr>
          <p:cNvPr id="437" name="Google Shape;437;g12d6b0f35e5_0_117"/>
          <p:cNvSpPr txBox="1"/>
          <p:nvPr/>
        </p:nvSpPr>
        <p:spPr>
          <a:xfrm>
            <a:off x="6280200" y="1640650"/>
            <a:ext cx="2255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latin typeface="Montserrat SemiBold"/>
                <a:ea typeface="Montserrat SemiBold"/>
                <a:cs typeface="Montserrat SemiBold"/>
                <a:sym typeface="Montserrat SemiBold"/>
              </a:rPr>
              <a:t>COOPERATION WITH</a:t>
            </a:r>
            <a:br>
              <a:rPr lang="pl">
                <a:solidFill>
                  <a:schemeClr val="lt1"/>
                </a:solidFill>
                <a:latin typeface="Montserrat SemiBold"/>
                <a:ea typeface="Montserrat SemiBold"/>
                <a:cs typeface="Montserrat SemiBold"/>
                <a:sym typeface="Montserrat SemiBold"/>
              </a:rPr>
            </a:br>
            <a:r>
              <a:rPr lang="pl">
                <a:solidFill>
                  <a:schemeClr val="lt1"/>
                </a:solidFill>
                <a:latin typeface="Montserrat SemiBold"/>
                <a:ea typeface="Montserrat SemiBold"/>
                <a:cs typeface="Montserrat SemiBold"/>
                <a:sym typeface="Montserrat SemiBold"/>
              </a:rPr>
              <a:t>GAME DEVELOPER</a:t>
            </a:r>
            <a:endParaRPr>
              <a:solidFill>
                <a:schemeClr val="lt1"/>
              </a:solidFill>
              <a:latin typeface="Montserrat SemiBold"/>
              <a:ea typeface="Montserrat SemiBold"/>
              <a:cs typeface="Montserrat SemiBold"/>
              <a:sym typeface="Montserrat SemiBold"/>
            </a:endParaRPr>
          </a:p>
        </p:txBody>
      </p:sp>
      <p:sp>
        <p:nvSpPr>
          <p:cNvPr id="438" name="Google Shape;438;g12d6b0f35e5_0_117"/>
          <p:cNvSpPr txBox="1"/>
          <p:nvPr/>
        </p:nvSpPr>
        <p:spPr>
          <a:xfrm>
            <a:off x="433050" y="2285850"/>
            <a:ext cx="2280600" cy="14775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00FFC2"/>
              </a:buClr>
              <a:buSzPts val="1200"/>
              <a:buFont typeface="Montserrat SemiBold"/>
              <a:buChar char="●"/>
            </a:pPr>
            <a:r>
              <a:rPr lang="pl" sz="1200">
                <a:solidFill>
                  <a:srgbClr val="00FFC2"/>
                </a:solidFill>
                <a:latin typeface="Montserrat SemiBold"/>
                <a:ea typeface="Montserrat SemiBold"/>
                <a:cs typeface="Montserrat SemiBold"/>
                <a:sym typeface="Montserrat SemiBold"/>
              </a:rPr>
              <a:t>PASSIVE BRAND EXPOSURE</a:t>
            </a:r>
            <a:endParaRPr sz="1200">
              <a:solidFill>
                <a:srgbClr val="00FFC2"/>
              </a:solidFill>
              <a:latin typeface="Montserrat SemiBold"/>
              <a:ea typeface="Montserrat SemiBold"/>
              <a:cs typeface="Montserrat SemiBold"/>
              <a:sym typeface="Montserrat SemiBold"/>
            </a:endParaRPr>
          </a:p>
          <a:p>
            <a:pPr indent="-304800" lvl="0" marL="457200" rtl="0" algn="l">
              <a:lnSpc>
                <a:spcPct val="150000"/>
              </a:lnSpc>
              <a:spcBef>
                <a:spcPts val="0"/>
              </a:spcBef>
              <a:spcAft>
                <a:spcPts val="0"/>
              </a:spcAft>
              <a:buClr>
                <a:srgbClr val="00FFC2"/>
              </a:buClr>
              <a:buSzPts val="1200"/>
              <a:buFont typeface="Montserrat SemiBold"/>
              <a:buChar char="●"/>
            </a:pPr>
            <a:r>
              <a:rPr lang="pl" sz="1200">
                <a:solidFill>
                  <a:srgbClr val="00FFC2"/>
                </a:solidFill>
                <a:latin typeface="Montserrat SemiBold"/>
                <a:ea typeface="Montserrat SemiBold"/>
                <a:cs typeface="Montserrat SemiBold"/>
                <a:sym typeface="Montserrat SemiBold"/>
              </a:rPr>
              <a:t>LOW ENGAGEMENT</a:t>
            </a:r>
            <a:endParaRPr sz="1200">
              <a:solidFill>
                <a:srgbClr val="00FFC2"/>
              </a:solidFill>
              <a:latin typeface="Montserrat SemiBold"/>
              <a:ea typeface="Montserrat SemiBold"/>
              <a:cs typeface="Montserrat SemiBold"/>
              <a:sym typeface="Montserrat SemiBold"/>
            </a:endParaRPr>
          </a:p>
          <a:p>
            <a:pPr indent="-304800" lvl="0" marL="457200" rtl="0" algn="l">
              <a:lnSpc>
                <a:spcPct val="150000"/>
              </a:lnSpc>
              <a:spcBef>
                <a:spcPts val="0"/>
              </a:spcBef>
              <a:spcAft>
                <a:spcPts val="0"/>
              </a:spcAft>
              <a:buClr>
                <a:srgbClr val="00FFC2"/>
              </a:buClr>
              <a:buSzPts val="1200"/>
              <a:buFont typeface="Montserrat SemiBold"/>
              <a:buChar char="●"/>
            </a:pPr>
            <a:r>
              <a:rPr lang="pl" sz="1200">
                <a:solidFill>
                  <a:srgbClr val="00FFC2"/>
                </a:solidFill>
                <a:latin typeface="Montserrat SemiBold"/>
                <a:ea typeface="Montserrat SemiBold"/>
                <a:cs typeface="Montserrat SemiBold"/>
                <a:sym typeface="Montserrat SemiBold"/>
              </a:rPr>
              <a:t>LIMITED TO A SPECIFIC SEGMENT</a:t>
            </a:r>
            <a:endParaRPr sz="1200">
              <a:solidFill>
                <a:srgbClr val="00FFC2"/>
              </a:solidFill>
              <a:latin typeface="Montserrat SemiBold"/>
              <a:ea typeface="Montserrat SemiBold"/>
              <a:cs typeface="Montserrat SemiBold"/>
              <a:sym typeface="Montserrat SemiBold"/>
            </a:endParaRPr>
          </a:p>
        </p:txBody>
      </p:sp>
      <p:sp>
        <p:nvSpPr>
          <p:cNvPr id="439" name="Google Shape;439;g12d6b0f35e5_0_117"/>
          <p:cNvSpPr txBox="1"/>
          <p:nvPr/>
        </p:nvSpPr>
        <p:spPr>
          <a:xfrm>
            <a:off x="3356650" y="2256250"/>
            <a:ext cx="2280600" cy="14775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4620F0"/>
              </a:buClr>
              <a:buSzPts val="1200"/>
              <a:buFont typeface="Montserrat SemiBold"/>
              <a:buChar char="●"/>
            </a:pPr>
            <a:r>
              <a:rPr lang="pl" sz="1200">
                <a:solidFill>
                  <a:srgbClr val="4620F0"/>
                </a:solidFill>
                <a:latin typeface="Montserrat SemiBold"/>
                <a:ea typeface="Montserrat SemiBold"/>
                <a:cs typeface="Montserrat SemiBold"/>
                <a:sym typeface="Montserrat SemiBold"/>
              </a:rPr>
              <a:t>LIMITED TO SELECTED TITLES</a:t>
            </a:r>
            <a:endParaRPr sz="1200">
              <a:solidFill>
                <a:srgbClr val="4620F0"/>
              </a:solidFill>
              <a:latin typeface="Montserrat SemiBold"/>
              <a:ea typeface="Montserrat SemiBold"/>
              <a:cs typeface="Montserrat SemiBold"/>
              <a:sym typeface="Montserrat SemiBold"/>
            </a:endParaRPr>
          </a:p>
          <a:p>
            <a:pPr indent="-304800" lvl="0" marL="457200" rtl="0" algn="l">
              <a:lnSpc>
                <a:spcPct val="150000"/>
              </a:lnSpc>
              <a:spcBef>
                <a:spcPts val="0"/>
              </a:spcBef>
              <a:spcAft>
                <a:spcPts val="0"/>
              </a:spcAft>
              <a:buClr>
                <a:srgbClr val="4620F0"/>
              </a:buClr>
              <a:buSzPts val="1200"/>
              <a:buFont typeface="Montserrat SemiBold"/>
              <a:buChar char="●"/>
            </a:pPr>
            <a:r>
              <a:rPr lang="pl" sz="1200">
                <a:solidFill>
                  <a:srgbClr val="4620F0"/>
                </a:solidFill>
                <a:latin typeface="Montserrat SemiBold"/>
                <a:ea typeface="Montserrat SemiBold"/>
                <a:cs typeface="Montserrat SemiBold"/>
                <a:sym typeface="Montserrat SemiBold"/>
              </a:rPr>
              <a:t>INTRUSIVE FORM</a:t>
            </a:r>
            <a:endParaRPr sz="1200">
              <a:solidFill>
                <a:srgbClr val="4620F0"/>
              </a:solidFill>
              <a:latin typeface="Montserrat SemiBold"/>
              <a:ea typeface="Montserrat SemiBold"/>
              <a:cs typeface="Montserrat SemiBold"/>
              <a:sym typeface="Montserrat SemiBold"/>
            </a:endParaRPr>
          </a:p>
          <a:p>
            <a:pPr indent="-304800" lvl="0" marL="457200" rtl="0" algn="l">
              <a:lnSpc>
                <a:spcPct val="150000"/>
              </a:lnSpc>
              <a:spcBef>
                <a:spcPts val="0"/>
              </a:spcBef>
              <a:spcAft>
                <a:spcPts val="0"/>
              </a:spcAft>
              <a:buClr>
                <a:srgbClr val="4620F0"/>
              </a:buClr>
              <a:buSzPts val="1200"/>
              <a:buFont typeface="Montserrat SemiBold"/>
              <a:buChar char="●"/>
            </a:pPr>
            <a:r>
              <a:rPr lang="pl" sz="1200">
                <a:solidFill>
                  <a:srgbClr val="4620F0"/>
                </a:solidFill>
                <a:latin typeface="Montserrat SemiBold"/>
                <a:ea typeface="Montserrat SemiBold"/>
                <a:cs typeface="Montserrat SemiBold"/>
                <a:sym typeface="Montserrat SemiBold"/>
              </a:rPr>
              <a:t>DIFFICULT TO IMPLEMENT</a:t>
            </a:r>
            <a:endParaRPr sz="1200">
              <a:solidFill>
                <a:srgbClr val="4620F0"/>
              </a:solidFill>
              <a:latin typeface="Montserrat SemiBold"/>
              <a:ea typeface="Montserrat SemiBold"/>
              <a:cs typeface="Montserrat SemiBold"/>
              <a:sym typeface="Montserrat SemiBold"/>
            </a:endParaRPr>
          </a:p>
        </p:txBody>
      </p:sp>
      <p:sp>
        <p:nvSpPr>
          <p:cNvPr id="440" name="Google Shape;440;g12d6b0f35e5_0_117"/>
          <p:cNvSpPr txBox="1"/>
          <p:nvPr/>
        </p:nvSpPr>
        <p:spPr>
          <a:xfrm>
            <a:off x="6130050" y="2256250"/>
            <a:ext cx="2580900" cy="1477500"/>
          </a:xfrm>
          <a:prstGeom prst="rect">
            <a:avLst/>
          </a:prstGeom>
          <a:noFill/>
          <a:ln>
            <a:noFill/>
          </a:ln>
        </p:spPr>
        <p:txBody>
          <a:bodyPr anchorCtr="0" anchor="t" bIns="91425" lIns="91425" spcFirstLastPara="1" rIns="91425" wrap="square" tIns="91425">
            <a:spAutoFit/>
          </a:bodyPr>
          <a:lstStyle/>
          <a:p>
            <a:pPr indent="-304800" lvl="0" marL="457200" rtl="0" algn="l">
              <a:lnSpc>
                <a:spcPct val="150000"/>
              </a:lnSpc>
              <a:spcBef>
                <a:spcPts val="0"/>
              </a:spcBef>
              <a:spcAft>
                <a:spcPts val="0"/>
              </a:spcAft>
              <a:buClr>
                <a:srgbClr val="999999"/>
              </a:buClr>
              <a:buSzPts val="1200"/>
              <a:buFont typeface="Montserrat SemiBold"/>
              <a:buChar char="●"/>
            </a:pPr>
            <a:r>
              <a:rPr lang="pl" sz="1200">
                <a:solidFill>
                  <a:srgbClr val="999999"/>
                </a:solidFill>
                <a:latin typeface="Montserrat SemiBold"/>
                <a:ea typeface="Montserrat SemiBold"/>
                <a:cs typeface="Montserrat SemiBold"/>
                <a:sym typeface="Montserrat SemiBold"/>
              </a:rPr>
              <a:t>MOSTLY GLOBAL DEALS</a:t>
            </a:r>
            <a:endParaRPr sz="1200">
              <a:solidFill>
                <a:srgbClr val="999999"/>
              </a:solidFill>
              <a:latin typeface="Montserrat SemiBold"/>
              <a:ea typeface="Montserrat SemiBold"/>
              <a:cs typeface="Montserrat SemiBold"/>
              <a:sym typeface="Montserrat SemiBold"/>
            </a:endParaRPr>
          </a:p>
          <a:p>
            <a:pPr indent="-304800" lvl="0" marL="457200" rtl="0" algn="l">
              <a:lnSpc>
                <a:spcPct val="150000"/>
              </a:lnSpc>
              <a:spcBef>
                <a:spcPts val="0"/>
              </a:spcBef>
              <a:spcAft>
                <a:spcPts val="0"/>
              </a:spcAft>
              <a:buClr>
                <a:srgbClr val="999999"/>
              </a:buClr>
              <a:buSzPts val="1200"/>
              <a:buFont typeface="Montserrat SemiBold"/>
              <a:buChar char="●"/>
            </a:pPr>
            <a:r>
              <a:rPr lang="pl" sz="1200">
                <a:solidFill>
                  <a:srgbClr val="999999"/>
                </a:solidFill>
                <a:latin typeface="Montserrat SemiBold"/>
                <a:ea typeface="Montserrat SemiBold"/>
                <a:cs typeface="Montserrat SemiBold"/>
                <a:sym typeface="Montserrat SemiBold"/>
              </a:rPr>
              <a:t>REQUIRES TIME &amp; MONEY</a:t>
            </a:r>
            <a:endParaRPr sz="1200">
              <a:solidFill>
                <a:srgbClr val="999999"/>
              </a:solidFill>
              <a:latin typeface="Montserrat SemiBold"/>
              <a:ea typeface="Montserrat SemiBold"/>
              <a:cs typeface="Montserrat SemiBold"/>
              <a:sym typeface="Montserrat SemiBold"/>
            </a:endParaRPr>
          </a:p>
          <a:p>
            <a:pPr indent="-304800" lvl="0" marL="457200" rtl="0" algn="l">
              <a:lnSpc>
                <a:spcPct val="150000"/>
              </a:lnSpc>
              <a:spcBef>
                <a:spcPts val="0"/>
              </a:spcBef>
              <a:spcAft>
                <a:spcPts val="0"/>
              </a:spcAft>
              <a:buClr>
                <a:srgbClr val="999999"/>
              </a:buClr>
              <a:buSzPts val="1200"/>
              <a:buFont typeface="Montserrat SemiBold"/>
              <a:buChar char="●"/>
            </a:pPr>
            <a:r>
              <a:rPr lang="pl" sz="1200">
                <a:solidFill>
                  <a:srgbClr val="999999"/>
                </a:solidFill>
                <a:latin typeface="Montserrat SemiBold"/>
                <a:ea typeface="Montserrat SemiBold"/>
                <a:cs typeface="Montserrat SemiBold"/>
                <a:sym typeface="Montserrat SemiBold"/>
              </a:rPr>
              <a:t>LONG-TERM COMMITTMENT</a:t>
            </a:r>
            <a:endParaRPr sz="1200">
              <a:solidFill>
                <a:srgbClr val="999999"/>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g12e886d6d37_0_4"/>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446" name="Google Shape;446;g12e886d6d37_0_4"/>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447" name="Google Shape;447;g12e886d6d37_0_4"/>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sp>
        <p:nvSpPr>
          <p:cNvPr id="448" name="Google Shape;448;g12e886d6d37_0_4"/>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HOW TO APPROACH?</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449" name="Google Shape;449;g12e886d6d37_0_4"/>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450" name="Google Shape;450;g12e886d6d37_0_4"/>
          <p:cNvSpPr txBox="1"/>
          <p:nvPr/>
        </p:nvSpPr>
        <p:spPr>
          <a:xfrm>
            <a:off x="3472175" y="1254950"/>
            <a:ext cx="4629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 sz="1300" u="none" cap="none" strike="noStrike">
                <a:solidFill>
                  <a:schemeClr val="accent5"/>
                </a:solidFill>
                <a:latin typeface="Montserrat"/>
                <a:ea typeface="Montserrat"/>
                <a:cs typeface="Montserrat"/>
                <a:sym typeface="Montserrat"/>
              </a:rPr>
              <a:t>1. Set the business goals for gaming activities</a:t>
            </a:r>
            <a:endParaRPr b="0" i="0" sz="1300" u="none" cap="none" strike="noStrike">
              <a:solidFill>
                <a:schemeClr val="accent5"/>
              </a:solidFill>
              <a:latin typeface="Montserrat"/>
              <a:ea typeface="Montserrat"/>
              <a:cs typeface="Montserrat"/>
              <a:sym typeface="Montserrat"/>
            </a:endParaRPr>
          </a:p>
        </p:txBody>
      </p:sp>
      <p:sp>
        <p:nvSpPr>
          <p:cNvPr id="451" name="Google Shape;451;g12e886d6d37_0_4"/>
          <p:cNvSpPr txBox="1"/>
          <p:nvPr/>
        </p:nvSpPr>
        <p:spPr>
          <a:xfrm>
            <a:off x="3472175" y="1887075"/>
            <a:ext cx="51618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 sz="1300" u="none" cap="none" strike="noStrike">
                <a:solidFill>
                  <a:schemeClr val="accent5"/>
                </a:solidFill>
                <a:latin typeface="Montserrat"/>
                <a:ea typeface="Montserrat"/>
                <a:cs typeface="Montserrat"/>
                <a:sym typeface="Montserrat"/>
              </a:rPr>
              <a:t>2. </a:t>
            </a:r>
            <a:r>
              <a:rPr lang="pl" sz="1300">
                <a:solidFill>
                  <a:schemeClr val="accent5"/>
                </a:solidFill>
                <a:latin typeface="Montserrat"/>
                <a:ea typeface="Montserrat"/>
                <a:cs typeface="Montserrat"/>
                <a:sym typeface="Montserrat"/>
              </a:rPr>
              <a:t>Analyse</a:t>
            </a:r>
            <a:r>
              <a:rPr b="0" i="0" lang="pl" sz="1300" u="none" cap="none" strike="noStrike">
                <a:solidFill>
                  <a:schemeClr val="accent5"/>
                </a:solidFill>
                <a:latin typeface="Montserrat"/>
                <a:ea typeface="Montserrat"/>
                <a:cs typeface="Montserrat"/>
                <a:sym typeface="Montserrat"/>
              </a:rPr>
              <a:t> target group, positioning, product benefits</a:t>
            </a:r>
            <a:endParaRPr b="0" i="0" sz="1300" u="none" cap="none" strike="noStrike">
              <a:solidFill>
                <a:schemeClr val="accent5"/>
              </a:solidFill>
              <a:latin typeface="Montserrat"/>
              <a:ea typeface="Montserrat"/>
              <a:cs typeface="Montserrat"/>
              <a:sym typeface="Montserrat"/>
            </a:endParaRPr>
          </a:p>
        </p:txBody>
      </p:sp>
      <p:sp>
        <p:nvSpPr>
          <p:cNvPr id="452" name="Google Shape;452;g12e886d6d37_0_4"/>
          <p:cNvSpPr txBox="1"/>
          <p:nvPr/>
        </p:nvSpPr>
        <p:spPr>
          <a:xfrm>
            <a:off x="3472174" y="2519200"/>
            <a:ext cx="46290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 sz="1300" u="none" cap="none" strike="noStrike">
                <a:solidFill>
                  <a:schemeClr val="accent5"/>
                </a:solidFill>
                <a:latin typeface="Montserrat"/>
                <a:ea typeface="Montserrat"/>
                <a:cs typeface="Montserrat"/>
                <a:sym typeface="Montserrat"/>
              </a:rPr>
              <a:t>3. Create brand role in gaming (key message)</a:t>
            </a:r>
            <a:endParaRPr b="0" i="0" sz="1300" u="none" cap="none" strike="noStrike">
              <a:solidFill>
                <a:schemeClr val="accent5"/>
              </a:solidFill>
              <a:latin typeface="Montserrat"/>
              <a:ea typeface="Montserrat"/>
              <a:cs typeface="Montserrat"/>
              <a:sym typeface="Montserrat"/>
            </a:endParaRPr>
          </a:p>
        </p:txBody>
      </p:sp>
      <p:sp>
        <p:nvSpPr>
          <p:cNvPr id="453" name="Google Shape;453;g12e886d6d37_0_4"/>
          <p:cNvSpPr txBox="1"/>
          <p:nvPr/>
        </p:nvSpPr>
        <p:spPr>
          <a:xfrm>
            <a:off x="3472175" y="3151325"/>
            <a:ext cx="4369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 sz="1300" u="none" cap="none" strike="noStrike">
                <a:solidFill>
                  <a:schemeClr val="accent5"/>
                </a:solidFill>
                <a:latin typeface="Montserrat"/>
                <a:ea typeface="Montserrat"/>
                <a:cs typeface="Montserrat"/>
                <a:sym typeface="Montserrat"/>
              </a:rPr>
              <a:t>4. Plan 360 campaign with focus on effectiveness</a:t>
            </a:r>
            <a:endParaRPr b="0" i="0" sz="1300" u="none" cap="none" strike="noStrike">
              <a:solidFill>
                <a:schemeClr val="accent5"/>
              </a:solidFill>
              <a:latin typeface="Montserrat"/>
              <a:ea typeface="Montserrat"/>
              <a:cs typeface="Montserrat"/>
              <a:sym typeface="Montserrat"/>
            </a:endParaRPr>
          </a:p>
        </p:txBody>
      </p:sp>
      <p:sp>
        <p:nvSpPr>
          <p:cNvPr id="454" name="Google Shape;454;g12e886d6d37_0_4"/>
          <p:cNvSpPr txBox="1"/>
          <p:nvPr/>
        </p:nvSpPr>
        <p:spPr>
          <a:xfrm>
            <a:off x="3472175" y="3783450"/>
            <a:ext cx="39099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pl" sz="1300" u="none" cap="none" strike="noStrike">
                <a:solidFill>
                  <a:schemeClr val="accent5"/>
                </a:solidFill>
                <a:latin typeface="Montserrat"/>
                <a:ea typeface="Montserrat"/>
                <a:cs typeface="Montserrat"/>
                <a:sym typeface="Montserrat"/>
              </a:rPr>
              <a:t>5. Deliver campaign, measure &amp; optimize</a:t>
            </a:r>
            <a:endParaRPr b="0" i="0" sz="1300" u="none" cap="none" strike="noStrike">
              <a:solidFill>
                <a:schemeClr val="accent5"/>
              </a:solidFill>
              <a:latin typeface="Montserrat"/>
              <a:ea typeface="Montserrat"/>
              <a:cs typeface="Montserrat"/>
              <a:sym typeface="Montserrat"/>
            </a:endParaRPr>
          </a:p>
        </p:txBody>
      </p:sp>
      <p:sp>
        <p:nvSpPr>
          <p:cNvPr id="455" name="Google Shape;455;g12e886d6d37_0_4"/>
          <p:cNvSpPr/>
          <p:nvPr/>
        </p:nvSpPr>
        <p:spPr>
          <a:xfrm rot="10800000">
            <a:off x="954691" y="867813"/>
            <a:ext cx="2345400" cy="1778400"/>
          </a:xfrm>
          <a:prstGeom prst="triangle">
            <a:avLst>
              <a:gd fmla="val 50000" name="adj"/>
            </a:avLst>
          </a:prstGeom>
          <a:solidFill>
            <a:srgbClr val="00FFC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6" name="Google Shape;456;g12e886d6d37_0_4"/>
          <p:cNvSpPr/>
          <p:nvPr/>
        </p:nvSpPr>
        <p:spPr>
          <a:xfrm>
            <a:off x="954434" y="2703838"/>
            <a:ext cx="2345400" cy="1778400"/>
          </a:xfrm>
          <a:prstGeom prst="triangle">
            <a:avLst>
              <a:gd fmla="val 50000" name="adj"/>
            </a:avLst>
          </a:prstGeom>
          <a:solidFill>
            <a:srgbClr val="5A00F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7" name="Google Shape;457;g12e886d6d37_0_4"/>
          <p:cNvSpPr txBox="1"/>
          <p:nvPr/>
        </p:nvSpPr>
        <p:spPr>
          <a:xfrm rot="3390346">
            <a:off x="596259" y="1628248"/>
            <a:ext cx="1558023" cy="26151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pl" sz="1100" u="none" cap="none" strike="noStrike">
                <a:solidFill>
                  <a:srgbClr val="00FFC2"/>
                </a:solidFill>
                <a:latin typeface="Montserrat"/>
                <a:ea typeface="Montserrat"/>
                <a:cs typeface="Montserrat"/>
                <a:sym typeface="Montserrat"/>
              </a:rPr>
              <a:t>BRAND WORLD</a:t>
            </a:r>
            <a:endParaRPr b="1" i="0" sz="1100" u="none" cap="none" strike="noStrike">
              <a:solidFill>
                <a:srgbClr val="00FFC2"/>
              </a:solidFill>
              <a:latin typeface="Arial"/>
              <a:ea typeface="Arial"/>
              <a:cs typeface="Arial"/>
              <a:sym typeface="Arial"/>
            </a:endParaRPr>
          </a:p>
        </p:txBody>
      </p:sp>
      <p:sp>
        <p:nvSpPr>
          <p:cNvPr id="458" name="Google Shape;458;g12e886d6d37_0_4"/>
          <p:cNvSpPr txBox="1"/>
          <p:nvPr/>
        </p:nvSpPr>
        <p:spPr>
          <a:xfrm rot="-3352981">
            <a:off x="600839" y="3457640"/>
            <a:ext cx="1641514" cy="26160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1" i="0" lang="pl" sz="1100" u="none" cap="none" strike="noStrike">
                <a:solidFill>
                  <a:srgbClr val="5A00FA"/>
                </a:solidFill>
                <a:latin typeface="Montserrat"/>
                <a:ea typeface="Montserrat"/>
                <a:cs typeface="Montserrat"/>
                <a:sym typeface="Montserrat"/>
              </a:rPr>
              <a:t>GAMING WORLD</a:t>
            </a:r>
            <a:endParaRPr b="1" i="0" sz="1100" u="none" cap="none" strike="noStrike">
              <a:solidFill>
                <a:srgbClr val="5A00FA"/>
              </a:solidFill>
              <a:latin typeface="Arial"/>
              <a:ea typeface="Arial"/>
              <a:cs typeface="Arial"/>
              <a:sym typeface="Arial"/>
            </a:endParaRPr>
          </a:p>
        </p:txBody>
      </p:sp>
      <p:cxnSp>
        <p:nvCxnSpPr>
          <p:cNvPr id="459" name="Google Shape;459;g12e886d6d37_0_4"/>
          <p:cNvCxnSpPr/>
          <p:nvPr/>
        </p:nvCxnSpPr>
        <p:spPr>
          <a:xfrm>
            <a:off x="3103350" y="1447388"/>
            <a:ext cx="286500" cy="0"/>
          </a:xfrm>
          <a:prstGeom prst="straightConnector1">
            <a:avLst/>
          </a:prstGeom>
          <a:noFill/>
          <a:ln cap="flat" cmpd="sng" w="19050">
            <a:solidFill>
              <a:srgbClr val="00FFC2"/>
            </a:solidFill>
            <a:prstDash val="dot"/>
            <a:round/>
            <a:headEnd len="sm" w="sm" type="none"/>
            <a:tailEnd len="med" w="med" type="triangle"/>
          </a:ln>
        </p:spPr>
      </p:cxnSp>
      <p:pic>
        <p:nvPicPr>
          <p:cNvPr descr="Obraz zawierający tekst, przyroda, nocne niebo&#10;&#10;Opis wygenerowany automatycznie" id="460" name="Google Shape;460;g12e886d6d37_0_4"/>
          <p:cNvPicPr preferRelativeResize="0"/>
          <p:nvPr/>
        </p:nvPicPr>
        <p:blipFill rotWithShape="1">
          <a:blip r:embed="rId7">
            <a:alphaModFix/>
          </a:blip>
          <a:srcRect b="0" l="0" r="0" t="0"/>
          <a:stretch/>
        </p:blipFill>
        <p:spPr>
          <a:xfrm>
            <a:off x="1661088" y="1555512"/>
            <a:ext cx="932031" cy="858299"/>
          </a:xfrm>
          <a:prstGeom prst="rect">
            <a:avLst/>
          </a:prstGeom>
          <a:noFill/>
          <a:ln>
            <a:noFill/>
          </a:ln>
        </p:spPr>
      </p:pic>
      <p:pic>
        <p:nvPicPr>
          <p:cNvPr id="461" name="Google Shape;461;g12e886d6d37_0_4"/>
          <p:cNvPicPr preferRelativeResize="0"/>
          <p:nvPr/>
        </p:nvPicPr>
        <p:blipFill rotWithShape="1">
          <a:blip r:embed="rId8">
            <a:alphaModFix/>
          </a:blip>
          <a:srcRect b="0" l="0" r="0" t="0"/>
          <a:stretch/>
        </p:blipFill>
        <p:spPr>
          <a:xfrm>
            <a:off x="1661100" y="867811"/>
            <a:ext cx="932031" cy="858298"/>
          </a:xfrm>
          <a:prstGeom prst="rect">
            <a:avLst/>
          </a:prstGeom>
          <a:noFill/>
          <a:ln>
            <a:noFill/>
          </a:ln>
        </p:spPr>
      </p:pic>
      <p:pic>
        <p:nvPicPr>
          <p:cNvPr descr="Obraz zawierający tekst&#10;&#10;Opis wygenerowany automatycznie" id="462" name="Google Shape;462;g12e886d6d37_0_4"/>
          <p:cNvPicPr preferRelativeResize="0"/>
          <p:nvPr/>
        </p:nvPicPr>
        <p:blipFill rotWithShape="1">
          <a:blip r:embed="rId9">
            <a:alphaModFix/>
          </a:blip>
          <a:srcRect b="0" l="0" r="0" t="0"/>
          <a:stretch/>
        </p:blipFill>
        <p:spPr>
          <a:xfrm>
            <a:off x="1689887" y="2988114"/>
            <a:ext cx="932025" cy="858294"/>
          </a:xfrm>
          <a:prstGeom prst="rect">
            <a:avLst/>
          </a:prstGeom>
          <a:noFill/>
          <a:ln>
            <a:noFill/>
          </a:ln>
        </p:spPr>
      </p:pic>
      <p:pic>
        <p:nvPicPr>
          <p:cNvPr descr="Obraz zawierający strzałka&#10;&#10;Opis wygenerowany automatycznie" id="463" name="Google Shape;463;g12e886d6d37_0_4"/>
          <p:cNvPicPr preferRelativeResize="0"/>
          <p:nvPr/>
        </p:nvPicPr>
        <p:blipFill rotWithShape="1">
          <a:blip r:embed="rId10">
            <a:alphaModFix/>
          </a:blip>
          <a:srcRect b="0" l="0" r="0" t="0"/>
          <a:stretch/>
        </p:blipFill>
        <p:spPr>
          <a:xfrm>
            <a:off x="1661100" y="3675803"/>
            <a:ext cx="932025" cy="858294"/>
          </a:xfrm>
          <a:prstGeom prst="rect">
            <a:avLst/>
          </a:prstGeom>
          <a:noFill/>
          <a:ln>
            <a:noFill/>
          </a:ln>
        </p:spPr>
      </p:pic>
      <p:cxnSp>
        <p:nvCxnSpPr>
          <p:cNvPr id="464" name="Google Shape;464;g12e886d6d37_0_4"/>
          <p:cNvCxnSpPr/>
          <p:nvPr/>
        </p:nvCxnSpPr>
        <p:spPr>
          <a:xfrm>
            <a:off x="2723023" y="2079513"/>
            <a:ext cx="685500" cy="0"/>
          </a:xfrm>
          <a:prstGeom prst="straightConnector1">
            <a:avLst/>
          </a:prstGeom>
          <a:noFill/>
          <a:ln cap="flat" cmpd="sng" w="19050">
            <a:solidFill>
              <a:srgbClr val="00FFC2"/>
            </a:solidFill>
            <a:prstDash val="dot"/>
            <a:round/>
            <a:headEnd len="sm" w="sm" type="none"/>
            <a:tailEnd len="med" w="med" type="triangle"/>
          </a:ln>
        </p:spPr>
      </p:cxnSp>
      <p:cxnSp>
        <p:nvCxnSpPr>
          <p:cNvPr id="465" name="Google Shape;465;g12e886d6d37_0_4"/>
          <p:cNvCxnSpPr/>
          <p:nvPr/>
        </p:nvCxnSpPr>
        <p:spPr>
          <a:xfrm>
            <a:off x="2508398" y="2711638"/>
            <a:ext cx="853200" cy="0"/>
          </a:xfrm>
          <a:prstGeom prst="straightConnector1">
            <a:avLst/>
          </a:prstGeom>
          <a:noFill/>
          <a:ln cap="flat" cmpd="sng" w="19050">
            <a:solidFill>
              <a:srgbClr val="00FFC2"/>
            </a:solidFill>
            <a:prstDash val="dot"/>
            <a:round/>
            <a:headEnd len="sm" w="sm" type="none"/>
            <a:tailEnd len="med" w="med" type="triangle"/>
          </a:ln>
        </p:spPr>
      </p:cxnSp>
      <p:cxnSp>
        <p:nvCxnSpPr>
          <p:cNvPr id="466" name="Google Shape;466;g12e886d6d37_0_4"/>
          <p:cNvCxnSpPr/>
          <p:nvPr/>
        </p:nvCxnSpPr>
        <p:spPr>
          <a:xfrm>
            <a:off x="2732498" y="3343763"/>
            <a:ext cx="629100" cy="0"/>
          </a:xfrm>
          <a:prstGeom prst="straightConnector1">
            <a:avLst/>
          </a:prstGeom>
          <a:noFill/>
          <a:ln cap="flat" cmpd="sng" w="19050">
            <a:solidFill>
              <a:srgbClr val="5A00FA"/>
            </a:solidFill>
            <a:prstDash val="dot"/>
            <a:round/>
            <a:headEnd len="sm" w="sm" type="none"/>
            <a:tailEnd len="med" w="med" type="triangle"/>
          </a:ln>
        </p:spPr>
      </p:cxnSp>
      <p:cxnSp>
        <p:nvCxnSpPr>
          <p:cNvPr id="467" name="Google Shape;467;g12e886d6d37_0_4"/>
          <p:cNvCxnSpPr/>
          <p:nvPr/>
        </p:nvCxnSpPr>
        <p:spPr>
          <a:xfrm>
            <a:off x="3056400" y="3975888"/>
            <a:ext cx="316800" cy="0"/>
          </a:xfrm>
          <a:prstGeom prst="straightConnector1">
            <a:avLst/>
          </a:prstGeom>
          <a:noFill/>
          <a:ln cap="flat" cmpd="sng" w="19050">
            <a:solidFill>
              <a:srgbClr val="5A00FA"/>
            </a:solidFill>
            <a:prstDash val="dot"/>
            <a:round/>
            <a:headEnd len="sm" w="sm" type="none"/>
            <a:tailEnd len="med" w="med" type="triangle"/>
          </a:ln>
        </p:spPr>
      </p:cxnSp>
      <p:sp>
        <p:nvSpPr>
          <p:cNvPr id="468" name="Google Shape;468;g12e886d6d37_0_4"/>
          <p:cNvSpPr/>
          <p:nvPr/>
        </p:nvSpPr>
        <p:spPr>
          <a:xfrm>
            <a:off x="1924763" y="2498613"/>
            <a:ext cx="404700" cy="404700"/>
          </a:xfrm>
          <a:prstGeom prst="ellipse">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5"/>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12e38383ea9_0_225"/>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474" name="Google Shape;474;g12e38383ea9_0_225"/>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475" name="Google Shape;475;g12e38383ea9_0_225"/>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sp>
        <p:nvSpPr>
          <p:cNvPr id="476" name="Google Shape;476;g12e38383ea9_0_225"/>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HOW TO APPROACH?</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477" name="Google Shape;477;g12e38383ea9_0_225"/>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478" name="Google Shape;478;g12e38383ea9_0_225"/>
          <p:cNvSpPr/>
          <p:nvPr/>
        </p:nvSpPr>
        <p:spPr>
          <a:xfrm>
            <a:off x="2684663" y="1972488"/>
            <a:ext cx="2268000" cy="2268000"/>
          </a:xfrm>
          <a:prstGeom prst="ellipse">
            <a:avLst/>
          </a:prstGeom>
          <a:noFill/>
          <a:ln cap="flat" cmpd="sng" w="19050">
            <a:solidFill>
              <a:srgbClr val="0417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12e38383ea9_0_225"/>
          <p:cNvSpPr/>
          <p:nvPr/>
        </p:nvSpPr>
        <p:spPr>
          <a:xfrm>
            <a:off x="4191338" y="1972488"/>
            <a:ext cx="2268000" cy="2268000"/>
          </a:xfrm>
          <a:prstGeom prst="ellipse">
            <a:avLst/>
          </a:prstGeom>
          <a:noFill/>
          <a:ln cap="flat" cmpd="sng" w="19050">
            <a:solidFill>
              <a:srgbClr val="00FFC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12e38383ea9_0_225"/>
          <p:cNvSpPr/>
          <p:nvPr/>
        </p:nvSpPr>
        <p:spPr>
          <a:xfrm>
            <a:off x="3438000" y="903013"/>
            <a:ext cx="2268000" cy="2268000"/>
          </a:xfrm>
          <a:prstGeom prst="ellipse">
            <a:avLst/>
          </a:prstGeom>
          <a:noFill/>
          <a:ln cap="flat" cmpd="sng" w="19050">
            <a:solidFill>
              <a:srgbClr val="5A00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1737"/>
              </a:solidFill>
            </a:endParaRPr>
          </a:p>
        </p:txBody>
      </p:sp>
      <p:sp>
        <p:nvSpPr>
          <p:cNvPr id="481" name="Google Shape;481;g12e38383ea9_0_225"/>
          <p:cNvSpPr txBox="1"/>
          <p:nvPr/>
        </p:nvSpPr>
        <p:spPr>
          <a:xfrm>
            <a:off x="2850625" y="3096650"/>
            <a:ext cx="1213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highlight>
                  <a:srgbClr val="041737"/>
                </a:highlight>
                <a:latin typeface="Montserrat SemiBold"/>
                <a:ea typeface="Montserrat SemiBold"/>
                <a:cs typeface="Montserrat SemiBold"/>
                <a:sym typeface="Montserrat SemiBold"/>
              </a:rPr>
              <a:t>PRODUCT</a:t>
            </a:r>
            <a:endParaRPr>
              <a:solidFill>
                <a:schemeClr val="lt1"/>
              </a:solidFill>
              <a:highlight>
                <a:srgbClr val="041737"/>
              </a:highlight>
              <a:latin typeface="Montserrat SemiBold"/>
              <a:ea typeface="Montserrat SemiBold"/>
              <a:cs typeface="Montserrat SemiBold"/>
              <a:sym typeface="Montserrat SemiBold"/>
            </a:endParaRPr>
          </a:p>
        </p:txBody>
      </p:sp>
      <p:sp>
        <p:nvSpPr>
          <p:cNvPr id="482" name="Google Shape;482;g12e38383ea9_0_225"/>
          <p:cNvSpPr txBox="1"/>
          <p:nvPr/>
        </p:nvSpPr>
        <p:spPr>
          <a:xfrm>
            <a:off x="5171950" y="2988938"/>
            <a:ext cx="1016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highlight>
                  <a:srgbClr val="00FFC2"/>
                </a:highlight>
                <a:latin typeface="Montserrat SemiBold"/>
                <a:ea typeface="Montserrat SemiBold"/>
                <a:cs typeface="Montserrat SemiBold"/>
                <a:sym typeface="Montserrat SemiBold"/>
              </a:rPr>
              <a:t>TARGET GROUP</a:t>
            </a:r>
            <a:endParaRPr>
              <a:solidFill>
                <a:schemeClr val="lt1"/>
              </a:solidFill>
              <a:highlight>
                <a:srgbClr val="00FFC2"/>
              </a:highlight>
              <a:latin typeface="Montserrat SemiBold"/>
              <a:ea typeface="Montserrat SemiBold"/>
              <a:cs typeface="Montserrat SemiBold"/>
              <a:sym typeface="Montserrat SemiBold"/>
            </a:endParaRPr>
          </a:p>
        </p:txBody>
      </p:sp>
      <p:sp>
        <p:nvSpPr>
          <p:cNvPr id="483" name="Google Shape;483;g12e38383ea9_0_225"/>
          <p:cNvSpPr txBox="1"/>
          <p:nvPr/>
        </p:nvSpPr>
        <p:spPr>
          <a:xfrm>
            <a:off x="4063800" y="1361588"/>
            <a:ext cx="101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highlight>
                  <a:srgbClr val="5A00FA"/>
                </a:highlight>
                <a:latin typeface="Montserrat SemiBold"/>
                <a:ea typeface="Montserrat SemiBold"/>
                <a:cs typeface="Montserrat SemiBold"/>
                <a:sym typeface="Montserrat SemiBold"/>
              </a:rPr>
              <a:t>GAMING</a:t>
            </a:r>
            <a:endParaRPr>
              <a:solidFill>
                <a:schemeClr val="lt1"/>
              </a:solidFill>
              <a:highlight>
                <a:srgbClr val="5A00FA"/>
              </a:highlight>
              <a:latin typeface="Montserrat SemiBold"/>
              <a:ea typeface="Montserrat SemiBold"/>
              <a:cs typeface="Montserrat SemiBold"/>
              <a:sym typeface="Montserrat SemiBold"/>
            </a:endParaRPr>
          </a:p>
        </p:txBody>
      </p:sp>
      <p:sp>
        <p:nvSpPr>
          <p:cNvPr id="484" name="Google Shape;484;g12e38383ea9_0_225"/>
          <p:cNvSpPr/>
          <p:nvPr/>
        </p:nvSpPr>
        <p:spPr>
          <a:xfrm>
            <a:off x="4418250" y="2681450"/>
            <a:ext cx="307500" cy="3075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5" name="Google Shape;485;g12e38383ea9_0_225"/>
          <p:cNvCxnSpPr/>
          <p:nvPr/>
        </p:nvCxnSpPr>
        <p:spPr>
          <a:xfrm flipH="1">
            <a:off x="4667768" y="1711207"/>
            <a:ext cx="1900800" cy="1044600"/>
          </a:xfrm>
          <a:prstGeom prst="straightConnector1">
            <a:avLst/>
          </a:prstGeom>
          <a:noFill/>
          <a:ln cap="flat" cmpd="sng" w="19050">
            <a:solidFill>
              <a:srgbClr val="041737"/>
            </a:solidFill>
            <a:prstDash val="solid"/>
            <a:round/>
            <a:headEnd len="med" w="med" type="none"/>
            <a:tailEnd len="med" w="med" type="triangle"/>
          </a:ln>
        </p:spPr>
      </p:cxnSp>
      <p:sp>
        <p:nvSpPr>
          <p:cNvPr id="486" name="Google Shape;486;g12e38383ea9_0_225"/>
          <p:cNvSpPr txBox="1"/>
          <p:nvPr/>
        </p:nvSpPr>
        <p:spPr>
          <a:xfrm>
            <a:off x="6459350" y="1361600"/>
            <a:ext cx="1562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a:solidFill>
                  <a:schemeClr val="lt1"/>
                </a:solidFill>
                <a:highlight>
                  <a:srgbClr val="FF0000"/>
                </a:highlight>
                <a:latin typeface="Montserrat SemiBold"/>
                <a:ea typeface="Montserrat SemiBold"/>
                <a:cs typeface="Montserrat SemiBold"/>
                <a:sym typeface="Montserrat SemiBold"/>
              </a:rPr>
              <a:t>YOU SHOULD BE HERE</a:t>
            </a:r>
            <a:endParaRPr>
              <a:solidFill>
                <a:schemeClr val="lt1"/>
              </a:solidFill>
              <a:highlight>
                <a:srgbClr val="FF0000"/>
              </a:highlight>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gee28d30258_0_667"/>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492" name="Google Shape;492;gee28d30258_0_667"/>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493" name="Google Shape;493;gee28d30258_0_667"/>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494" name="Google Shape;494;gee28d30258_0_667"/>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CASE STUDY: WARKA</a:t>
            </a:r>
            <a:endParaRPr b="0" i="0" sz="2300" u="none" cap="none" strike="noStrike">
              <a:solidFill>
                <a:srgbClr val="041737"/>
              </a:solidFill>
              <a:latin typeface="Montserrat ExtraBold"/>
              <a:ea typeface="Montserrat ExtraBold"/>
              <a:cs typeface="Montserrat ExtraBold"/>
              <a:sym typeface="Montserrat ExtraBold"/>
            </a:endParaRPr>
          </a:p>
        </p:txBody>
      </p:sp>
      <p:sp>
        <p:nvSpPr>
          <p:cNvPr id="495" name="Google Shape;495;gee28d30258_0_667"/>
          <p:cNvSpPr txBox="1"/>
          <p:nvPr/>
        </p:nvSpPr>
        <p:spPr>
          <a:xfrm>
            <a:off x="223675" y="763950"/>
            <a:ext cx="3247800" cy="356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1" i="0" lang="pl" sz="1500" u="none" cap="none" strike="noStrike">
                <a:solidFill>
                  <a:schemeClr val="accent2"/>
                </a:solidFill>
                <a:latin typeface="Montserrat ExtraBold"/>
                <a:ea typeface="Montserrat ExtraBold"/>
                <a:cs typeface="Montserrat ExtraBold"/>
                <a:sym typeface="Montserrat ExtraBold"/>
              </a:rPr>
              <a:t>WARKA - </a:t>
            </a:r>
            <a:r>
              <a:rPr b="0" i="0" lang="pl" sz="1500" u="none" cap="none" strike="noStrike">
                <a:solidFill>
                  <a:schemeClr val="accent2"/>
                </a:solidFill>
                <a:latin typeface="Montserrat"/>
                <a:ea typeface="Montserrat"/>
                <a:cs typeface="Montserrat"/>
                <a:sym typeface="Montserrat"/>
              </a:rPr>
              <a:t>PROJECT WARKA PLANET OF GAMERS</a:t>
            </a:r>
            <a:endParaRPr b="0" i="0" sz="1500" u="none" cap="none" strike="noStrike">
              <a:solidFill>
                <a:schemeClr val="accent2"/>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r>
              <a:rPr b="1" i="0" lang="pl" sz="900" u="none" cap="none" strike="noStrike">
                <a:solidFill>
                  <a:schemeClr val="accent2"/>
                </a:solidFill>
                <a:latin typeface="Montserrat"/>
                <a:ea typeface="Montserrat"/>
                <a:cs typeface="Montserrat"/>
                <a:sym typeface="Montserrat"/>
              </a:rPr>
              <a:t>CHALLENGE:</a:t>
            </a:r>
            <a:br>
              <a:rPr b="1" i="0" lang="pl" sz="800" u="none" cap="none" strike="noStrike">
                <a:solidFill>
                  <a:schemeClr val="accent5"/>
                </a:solidFill>
                <a:latin typeface="Montserrat"/>
                <a:ea typeface="Montserrat"/>
                <a:cs typeface="Montserrat"/>
                <a:sym typeface="Montserrat"/>
              </a:rPr>
            </a:br>
            <a:r>
              <a:rPr b="0" i="0" lang="pl" sz="800" u="none" cap="none" strike="noStrike">
                <a:solidFill>
                  <a:srgbClr val="000000"/>
                </a:solidFill>
                <a:latin typeface="Montserrat"/>
                <a:ea typeface="Montserrat"/>
                <a:cs typeface="Montserrat"/>
                <a:sym typeface="Montserrat"/>
              </a:rPr>
              <a:t>Creating a new communication concept aimed at players, matching the concept of Planet Warka and reaching out to young audience.</a:t>
            </a:r>
            <a:endParaRPr b="0" i="0" sz="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r>
              <a:rPr b="1" i="0" lang="pl" sz="900" u="none" cap="none" strike="noStrike">
                <a:solidFill>
                  <a:schemeClr val="accent2"/>
                </a:solidFill>
                <a:latin typeface="Montserrat"/>
                <a:ea typeface="Montserrat"/>
                <a:cs typeface="Montserrat"/>
                <a:sym typeface="Montserrat"/>
              </a:rPr>
              <a:t>PREPARATION:</a:t>
            </a:r>
            <a:endParaRPr b="0" i="0" sz="11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00"/>
              <a:buFont typeface="Arial"/>
              <a:buNone/>
            </a:pPr>
            <a:r>
              <a:rPr b="0" i="0" lang="pl" sz="800" u="none" cap="none" strike="noStrike">
                <a:solidFill>
                  <a:schemeClr val="accent5"/>
                </a:solidFill>
                <a:latin typeface="Montserrat"/>
                <a:ea typeface="Montserrat"/>
                <a:cs typeface="Montserrat"/>
                <a:sym typeface="Montserrat"/>
              </a:rPr>
              <a:t>The project included the creation of a proprietary Warka Planet of Gamers platform aimed at gaming and esports fans. It referred to the heritage of the brand (Planeta Warka) and its power to unite Poles around sports emotions.</a:t>
            </a:r>
            <a:endParaRPr b="0" i="0" sz="8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r>
              <a:rPr b="1" i="0" lang="pl" sz="900" u="none" cap="none" strike="noStrike">
                <a:solidFill>
                  <a:schemeClr val="accent2"/>
                </a:solidFill>
                <a:latin typeface="Montserrat"/>
                <a:ea typeface="Montserrat"/>
                <a:cs typeface="Montserrat"/>
                <a:sym typeface="Montserrat"/>
              </a:rPr>
              <a:t>EXECUTION:</a:t>
            </a:r>
            <a:br>
              <a:rPr b="0" i="0" lang="pl" sz="800" u="none" cap="none" strike="noStrike">
                <a:solidFill>
                  <a:schemeClr val="accent5"/>
                </a:solidFill>
                <a:latin typeface="Montserrat"/>
                <a:ea typeface="Montserrat"/>
                <a:cs typeface="Montserrat"/>
                <a:sym typeface="Montserrat"/>
              </a:rPr>
            </a:br>
            <a:r>
              <a:rPr b="0" i="0" lang="pl" sz="800" u="none" cap="none" strike="noStrike">
                <a:solidFill>
                  <a:schemeClr val="accent5"/>
                </a:solidFill>
                <a:latin typeface="Montserrat"/>
                <a:ea typeface="Montserrat"/>
                <a:cs typeface="Montserrat"/>
                <a:sym typeface="Montserrat"/>
              </a:rPr>
              <a:t>The Planet of Gamers platform was introduced through the Planet of Gamers Cup, a proprietary tournament. The tournament was first announced during Intel Extreme Masters in Katowice, Poland. From then on, eight selected creators promoted the tournament until it came to finals.  For three days they competed against each other in four games, and their rivarly were broadcast on YouTube and Twitch. It was the first gaming marketing campaign of an alcoholic beer brand in Europe.</a:t>
            </a:r>
            <a:endParaRPr b="0" i="0" sz="800" u="none" cap="none" strike="noStrike">
              <a:solidFill>
                <a:schemeClr val="accent5"/>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chemeClr val="accent5"/>
              </a:solidFill>
              <a:latin typeface="Montserrat"/>
              <a:ea typeface="Montserrat"/>
              <a:cs typeface="Montserrat"/>
              <a:sym typeface="Montserrat"/>
            </a:endParaRPr>
          </a:p>
        </p:txBody>
      </p:sp>
      <p:pic>
        <p:nvPicPr>
          <p:cNvPr id="496" name="Google Shape;496;gee28d30258_0_667"/>
          <p:cNvPicPr preferRelativeResize="0"/>
          <p:nvPr/>
        </p:nvPicPr>
        <p:blipFill rotWithShape="1">
          <a:blip r:embed="rId6">
            <a:alphaModFix/>
          </a:blip>
          <a:srcRect b="14635" l="3205" r="7967" t="2252"/>
          <a:stretch/>
        </p:blipFill>
        <p:spPr>
          <a:xfrm>
            <a:off x="3600200" y="745650"/>
            <a:ext cx="5543626" cy="2917400"/>
          </a:xfrm>
          <a:prstGeom prst="rect">
            <a:avLst/>
          </a:prstGeom>
          <a:noFill/>
          <a:ln>
            <a:noFill/>
          </a:ln>
        </p:spPr>
      </p:pic>
      <p:grpSp>
        <p:nvGrpSpPr>
          <p:cNvPr id="497" name="Google Shape;497;gee28d30258_0_667"/>
          <p:cNvGrpSpPr/>
          <p:nvPr/>
        </p:nvGrpSpPr>
        <p:grpSpPr>
          <a:xfrm>
            <a:off x="5832437" y="3210136"/>
            <a:ext cx="3311400" cy="452954"/>
            <a:chOff x="4297225" y="3132666"/>
            <a:chExt cx="3311400" cy="782709"/>
          </a:xfrm>
        </p:grpSpPr>
        <p:sp>
          <p:nvSpPr>
            <p:cNvPr id="498" name="Google Shape;498;gee28d30258_0_667"/>
            <p:cNvSpPr/>
            <p:nvPr/>
          </p:nvSpPr>
          <p:spPr>
            <a:xfrm flipH="1">
              <a:off x="4297225" y="3132666"/>
              <a:ext cx="442200" cy="782700"/>
            </a:xfrm>
            <a:prstGeom prst="rtTriangl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gee28d30258_0_667"/>
            <p:cNvSpPr/>
            <p:nvPr/>
          </p:nvSpPr>
          <p:spPr>
            <a:xfrm>
              <a:off x="4739425" y="3132675"/>
              <a:ext cx="2869200" cy="782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pl" sz="2100" u="none" cap="none" strike="noStrike">
                  <a:solidFill>
                    <a:srgbClr val="00FFC2"/>
                  </a:solidFill>
                  <a:latin typeface="Montserrat ExtraBold"/>
                  <a:ea typeface="Montserrat ExtraBold"/>
                  <a:cs typeface="Montserrat ExtraBold"/>
                  <a:sym typeface="Montserrat ExtraBold"/>
                </a:rPr>
                <a:t>EFFECTS</a:t>
              </a:r>
              <a:endParaRPr b="0" i="0" sz="2100" u="none" cap="none" strike="noStrike">
                <a:solidFill>
                  <a:srgbClr val="00FFC2"/>
                </a:solidFill>
                <a:latin typeface="Montserrat ExtraBold"/>
                <a:ea typeface="Montserrat ExtraBold"/>
                <a:cs typeface="Montserrat ExtraBold"/>
                <a:sym typeface="Montserrat ExtraBold"/>
              </a:endParaRPr>
            </a:p>
          </p:txBody>
        </p:sp>
      </p:grpSp>
      <p:grpSp>
        <p:nvGrpSpPr>
          <p:cNvPr id="500" name="Google Shape;500;gee28d30258_0_667"/>
          <p:cNvGrpSpPr/>
          <p:nvPr/>
        </p:nvGrpSpPr>
        <p:grpSpPr>
          <a:xfrm flipH="1" rot="10800000">
            <a:off x="3600371" y="3663054"/>
            <a:ext cx="5543625" cy="1163875"/>
            <a:chOff x="4297342" y="3132676"/>
            <a:chExt cx="3859388" cy="782700"/>
          </a:xfrm>
        </p:grpSpPr>
        <p:sp>
          <p:nvSpPr>
            <p:cNvPr id="501" name="Google Shape;501;gee28d30258_0_667"/>
            <p:cNvSpPr/>
            <p:nvPr/>
          </p:nvSpPr>
          <p:spPr>
            <a:xfrm flipH="1">
              <a:off x="4297342" y="3132676"/>
              <a:ext cx="523800" cy="782700"/>
            </a:xfrm>
            <a:prstGeom prst="rtTriangle">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ee28d30258_0_667"/>
            <p:cNvSpPr/>
            <p:nvPr/>
          </p:nvSpPr>
          <p:spPr>
            <a:xfrm>
              <a:off x="4814430" y="3132676"/>
              <a:ext cx="3342300" cy="7827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03" name="Google Shape;503;gee28d30258_0_667"/>
          <p:cNvSpPr/>
          <p:nvPr/>
        </p:nvSpPr>
        <p:spPr>
          <a:xfrm>
            <a:off x="3693400" y="3847950"/>
            <a:ext cx="5450400" cy="854100"/>
          </a:xfrm>
          <a:prstGeom prst="rect">
            <a:avLst/>
          </a:prstGeom>
          <a:noFill/>
          <a:ln>
            <a:noFill/>
          </a:ln>
        </p:spPr>
        <p:txBody>
          <a:bodyPr anchorCtr="0" anchor="t" bIns="34275" lIns="68575" spcFirstLastPara="1" rIns="68575" wrap="square" tIns="34275">
            <a:noAutofit/>
          </a:bodyPr>
          <a:lstStyle/>
          <a:p>
            <a:pPr indent="-298450" lvl="0" marL="457200" marR="0" rtl="0" algn="r">
              <a:lnSpc>
                <a:spcPct val="100000"/>
              </a:lnSpc>
              <a:spcBef>
                <a:spcPts val="0"/>
              </a:spcBef>
              <a:spcAft>
                <a:spcPts val="0"/>
              </a:spcAft>
              <a:buClr>
                <a:srgbClr val="5A00FA"/>
              </a:buClr>
              <a:buSzPts val="1100"/>
              <a:buFont typeface="Arial"/>
              <a:buChar char="•"/>
            </a:pPr>
            <a:r>
              <a:rPr b="0" i="0" lang="pl" sz="1100" u="none" cap="none" strike="noStrike">
                <a:solidFill>
                  <a:srgbClr val="5A00FA"/>
                </a:solidFill>
                <a:latin typeface="Montserrat"/>
                <a:ea typeface="Montserrat"/>
                <a:cs typeface="Montserrat"/>
                <a:sym typeface="Montserrat"/>
              </a:rPr>
              <a:t>Live stream of the finals hit </a:t>
            </a:r>
            <a:r>
              <a:rPr b="1" i="0" lang="pl" sz="1100" u="none" cap="none" strike="noStrike">
                <a:solidFill>
                  <a:srgbClr val="5A00FA"/>
                </a:solidFill>
                <a:latin typeface="Montserrat"/>
                <a:ea typeface="Montserrat"/>
                <a:cs typeface="Montserrat"/>
                <a:sym typeface="Montserrat"/>
              </a:rPr>
              <a:t>500,000 views</a:t>
            </a:r>
            <a:endParaRPr b="0" i="0" sz="1100" u="none" cap="none" strike="noStrike">
              <a:solidFill>
                <a:srgbClr val="5A00FA"/>
              </a:solidFill>
              <a:latin typeface="Montserrat"/>
              <a:ea typeface="Montserrat"/>
              <a:cs typeface="Montserrat"/>
              <a:sym typeface="Montserrat"/>
            </a:endParaRPr>
          </a:p>
          <a:p>
            <a:pPr indent="0" lvl="0" marL="457200" marR="0" rtl="0" algn="r">
              <a:lnSpc>
                <a:spcPct val="100000"/>
              </a:lnSpc>
              <a:spcBef>
                <a:spcPts val="0"/>
              </a:spcBef>
              <a:spcAft>
                <a:spcPts val="0"/>
              </a:spcAft>
              <a:buClr>
                <a:srgbClr val="000000"/>
              </a:buClr>
              <a:buSzPts val="1100"/>
              <a:buFont typeface="Arial"/>
              <a:buNone/>
            </a:pPr>
            <a:r>
              <a:t/>
            </a:r>
            <a:endParaRPr b="0" i="0" sz="1100" u="none" cap="none" strike="noStrike">
              <a:solidFill>
                <a:srgbClr val="5A00FA"/>
              </a:solidFill>
              <a:latin typeface="Montserrat"/>
              <a:ea typeface="Montserrat"/>
              <a:cs typeface="Montserrat"/>
              <a:sym typeface="Montserrat"/>
            </a:endParaRPr>
          </a:p>
          <a:p>
            <a:pPr indent="-298450" lvl="0" marL="457200" marR="0" rtl="0" algn="r">
              <a:lnSpc>
                <a:spcPct val="100000"/>
              </a:lnSpc>
              <a:spcBef>
                <a:spcPts val="0"/>
              </a:spcBef>
              <a:spcAft>
                <a:spcPts val="0"/>
              </a:spcAft>
              <a:buClr>
                <a:srgbClr val="5A00FA"/>
              </a:buClr>
              <a:buSzPts val="1100"/>
              <a:buFont typeface="Arial"/>
              <a:buChar char="•"/>
            </a:pPr>
            <a:r>
              <a:rPr b="1" i="0" lang="pl" sz="1100" u="none" cap="none" strike="noStrike">
                <a:solidFill>
                  <a:srgbClr val="5A00FA"/>
                </a:solidFill>
                <a:latin typeface="Montserrat"/>
                <a:ea typeface="Montserrat"/>
                <a:cs typeface="Montserrat"/>
                <a:sym typeface="Montserrat"/>
              </a:rPr>
              <a:t>50% of the target group </a:t>
            </a:r>
            <a:r>
              <a:rPr b="0" i="0" lang="pl" sz="1100" u="none" cap="none" strike="noStrike">
                <a:solidFill>
                  <a:srgbClr val="5A00FA"/>
                </a:solidFill>
                <a:latin typeface="Montserrat"/>
                <a:ea typeface="Montserrat"/>
                <a:cs typeface="Montserrat"/>
                <a:sym typeface="Montserrat"/>
              </a:rPr>
              <a:t>heard of the tournament</a:t>
            </a:r>
            <a:endParaRPr b="1" i="0" sz="1100" u="none" cap="none" strike="noStrike">
              <a:solidFill>
                <a:srgbClr val="5A00FA"/>
              </a:solidFill>
              <a:latin typeface="Montserrat"/>
              <a:ea typeface="Montserrat"/>
              <a:cs typeface="Montserrat"/>
              <a:sym typeface="Montserrat"/>
            </a:endParaRPr>
          </a:p>
          <a:p>
            <a:pPr indent="0" lvl="0" marL="457200" marR="0" rtl="0" algn="r">
              <a:lnSpc>
                <a:spcPct val="100000"/>
              </a:lnSpc>
              <a:spcBef>
                <a:spcPts val="0"/>
              </a:spcBef>
              <a:spcAft>
                <a:spcPts val="0"/>
              </a:spcAft>
              <a:buClr>
                <a:srgbClr val="000000"/>
              </a:buClr>
              <a:buSzPts val="1100"/>
              <a:buFont typeface="Arial"/>
              <a:buNone/>
            </a:pPr>
            <a:r>
              <a:t/>
            </a:r>
            <a:endParaRPr b="0" i="0" sz="1100" u="none" cap="none" strike="noStrike">
              <a:solidFill>
                <a:srgbClr val="5A00FA"/>
              </a:solidFill>
              <a:latin typeface="Montserrat"/>
              <a:ea typeface="Montserrat"/>
              <a:cs typeface="Montserrat"/>
              <a:sym typeface="Montserrat"/>
            </a:endParaRPr>
          </a:p>
          <a:p>
            <a:pPr indent="-298450" lvl="0" marL="457200" marR="0" rtl="0" algn="r">
              <a:lnSpc>
                <a:spcPct val="100000"/>
              </a:lnSpc>
              <a:spcBef>
                <a:spcPts val="0"/>
              </a:spcBef>
              <a:spcAft>
                <a:spcPts val="0"/>
              </a:spcAft>
              <a:buClr>
                <a:schemeClr val="accent2"/>
              </a:buClr>
              <a:buSzPts val="1100"/>
              <a:buFont typeface="Arial"/>
              <a:buChar char="•"/>
            </a:pPr>
            <a:r>
              <a:rPr b="0" i="0" lang="pl" sz="1100" u="none" cap="none" strike="noStrike">
                <a:solidFill>
                  <a:schemeClr val="accent2"/>
                </a:solidFill>
                <a:latin typeface="Montserrat"/>
                <a:ea typeface="Montserrat"/>
                <a:cs typeface="Montserrat"/>
                <a:sym typeface="Montserrat"/>
              </a:rPr>
              <a:t>Warka is </a:t>
            </a:r>
            <a:r>
              <a:rPr b="1" i="0" lang="pl" sz="1100" u="none" cap="none" strike="noStrike">
                <a:solidFill>
                  <a:schemeClr val="accent2"/>
                </a:solidFill>
                <a:latin typeface="Montserrat"/>
                <a:ea typeface="Montserrat"/>
                <a:cs typeface="Montserrat"/>
                <a:sym typeface="Montserrat"/>
              </a:rPr>
              <a:t>the most recognizable beer brand </a:t>
            </a:r>
            <a:r>
              <a:rPr b="0" i="0" lang="pl" sz="1100" u="none" cap="none" strike="noStrike">
                <a:solidFill>
                  <a:schemeClr val="accent2"/>
                </a:solidFill>
                <a:latin typeface="Montserrat"/>
                <a:ea typeface="Montserrat"/>
                <a:cs typeface="Montserrat"/>
                <a:sym typeface="Montserrat"/>
              </a:rPr>
              <a:t>in Polish gaming</a:t>
            </a:r>
            <a:endParaRPr b="1" i="0" sz="1100" u="none" cap="none" strike="noStrike">
              <a:solidFill>
                <a:srgbClr val="5A00FA"/>
              </a:solidFill>
              <a:latin typeface="Montserrat"/>
              <a:ea typeface="Montserrat"/>
              <a:cs typeface="Montserrat"/>
              <a:sym typeface="Montserrat"/>
            </a:endParaRPr>
          </a:p>
        </p:txBody>
      </p:sp>
      <p:pic>
        <p:nvPicPr>
          <p:cNvPr id="504" name="Google Shape;504;gee28d30258_0_667"/>
          <p:cNvPicPr preferRelativeResize="0"/>
          <p:nvPr/>
        </p:nvPicPr>
        <p:blipFill rotWithShape="1">
          <a:blip r:embed="rId7">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gee28d30258_0_709"/>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510" name="Google Shape;510;gee28d30258_0_709"/>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511" name="Google Shape;511;gee28d30258_0_709"/>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512" name="Google Shape;512;gee28d30258_0_709"/>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CASE STUDY: ERBUD</a:t>
            </a:r>
            <a:endParaRPr b="0" i="0" sz="2300" u="none" cap="none" strike="noStrike">
              <a:solidFill>
                <a:srgbClr val="041737"/>
              </a:solidFill>
              <a:latin typeface="Montserrat ExtraBold"/>
              <a:ea typeface="Montserrat ExtraBold"/>
              <a:cs typeface="Montserrat ExtraBold"/>
              <a:sym typeface="Montserrat ExtraBold"/>
            </a:endParaRPr>
          </a:p>
        </p:txBody>
      </p:sp>
      <p:sp>
        <p:nvSpPr>
          <p:cNvPr id="513" name="Google Shape;513;gee28d30258_0_709"/>
          <p:cNvSpPr txBox="1"/>
          <p:nvPr/>
        </p:nvSpPr>
        <p:spPr>
          <a:xfrm>
            <a:off x="223675" y="763950"/>
            <a:ext cx="3181500" cy="4122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500"/>
              <a:buFont typeface="Arial"/>
              <a:buNone/>
            </a:pPr>
            <a:r>
              <a:rPr b="1" i="0" lang="pl" sz="1500" u="none" cap="none" strike="noStrike">
                <a:solidFill>
                  <a:schemeClr val="accent2"/>
                </a:solidFill>
                <a:latin typeface="Montserrat ExtraBold"/>
                <a:ea typeface="Montserrat ExtraBold"/>
                <a:cs typeface="Montserrat ExtraBold"/>
                <a:sym typeface="Montserrat ExtraBold"/>
              </a:rPr>
              <a:t>ERBUD - </a:t>
            </a:r>
            <a:r>
              <a:rPr b="0" i="0" lang="pl" sz="1500" u="none" cap="none" strike="noStrike">
                <a:solidFill>
                  <a:schemeClr val="accent2"/>
                </a:solidFill>
                <a:latin typeface="Montserrat"/>
                <a:ea typeface="Montserrat"/>
                <a:cs typeface="Montserrat"/>
                <a:sym typeface="Montserrat"/>
              </a:rPr>
              <a:t>RECRUITMENT CAMPAIGN IN GAMING</a:t>
            </a:r>
            <a:endParaRPr b="0" i="0" sz="1500" u="none" cap="none" strike="noStrike">
              <a:solidFill>
                <a:schemeClr val="accent2"/>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1" i="0" sz="8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r>
              <a:rPr b="1" i="0" lang="pl" sz="900" u="none" cap="none" strike="noStrike">
                <a:solidFill>
                  <a:schemeClr val="accent2"/>
                </a:solidFill>
                <a:latin typeface="Montserrat"/>
                <a:ea typeface="Montserrat"/>
                <a:cs typeface="Montserrat"/>
                <a:sym typeface="Montserrat"/>
              </a:rPr>
              <a:t>CHALLENGE:</a:t>
            </a:r>
            <a:br>
              <a:rPr b="1" i="0" lang="pl" sz="800" u="none" cap="none" strike="noStrike">
                <a:solidFill>
                  <a:schemeClr val="accent5"/>
                </a:solidFill>
                <a:latin typeface="Montserrat"/>
                <a:ea typeface="Montserrat"/>
                <a:cs typeface="Montserrat"/>
                <a:sym typeface="Montserrat"/>
              </a:rPr>
            </a:br>
            <a:r>
              <a:rPr b="0" i="0" lang="pl" sz="800" u="none" cap="none" strike="noStrike">
                <a:solidFill>
                  <a:schemeClr val="accent5"/>
                </a:solidFill>
                <a:latin typeface="Montserrat"/>
                <a:ea typeface="Montserrat"/>
                <a:cs typeface="Montserrat"/>
                <a:sym typeface="Montserrat"/>
              </a:rPr>
              <a:t>Erbud is one of the five largest construction groups on the Polish market. Staff shortages are one of the main constraints on the development of this sector. </a:t>
            </a:r>
            <a:r>
              <a:rPr b="0" i="0" lang="pl" sz="800" u="none" cap="none" strike="noStrike">
                <a:solidFill>
                  <a:srgbClr val="000000"/>
                </a:solidFill>
                <a:latin typeface="Montserrat"/>
                <a:ea typeface="Montserrat"/>
                <a:cs typeface="Montserrat"/>
                <a:sym typeface="Montserrat"/>
              </a:rPr>
              <a:t>Our goal was to reach out to students and graduates of technical faculties with an original idea and thus encourage them to apply for an internship in ERBUD.</a:t>
            </a:r>
            <a:endParaRPr b="0" i="0" sz="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rgbClr val="000000"/>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r>
              <a:rPr b="1" i="0" lang="pl" sz="900" u="none" cap="none" strike="noStrike">
                <a:solidFill>
                  <a:schemeClr val="accent2"/>
                </a:solidFill>
                <a:latin typeface="Montserrat"/>
                <a:ea typeface="Montserrat"/>
                <a:cs typeface="Montserrat"/>
                <a:sym typeface="Montserrat"/>
              </a:rPr>
              <a:t>PREPARATION:</a:t>
            </a:r>
            <a:endParaRPr b="0" i="0" sz="11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00"/>
              <a:buFont typeface="Arial"/>
              <a:buNone/>
            </a:pPr>
            <a:r>
              <a:rPr b="0" i="0" lang="pl" sz="800" u="none" cap="none" strike="noStrike">
                <a:solidFill>
                  <a:schemeClr val="accent5"/>
                </a:solidFill>
                <a:latin typeface="Montserrat"/>
                <a:ea typeface="Montserrat"/>
                <a:cs typeface="Montserrat"/>
                <a:sym typeface="Montserrat"/>
              </a:rPr>
              <a:t>We didn’t want to limit ourselves to basic forms of promotion. We decided to propose an activity which will connect offline and online worlds.</a:t>
            </a:r>
            <a:endParaRPr b="0" i="0" sz="8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accent5"/>
              </a:solidFill>
              <a:latin typeface="Montserrat"/>
              <a:ea typeface="Montserrat"/>
              <a:cs typeface="Montserrat"/>
              <a:sym typeface="Montserrat"/>
            </a:endParaRPr>
          </a:p>
          <a:p>
            <a:pPr indent="0" lvl="0" marL="0" marR="0" rtl="0" algn="l">
              <a:lnSpc>
                <a:spcPct val="115000"/>
              </a:lnSpc>
              <a:spcBef>
                <a:spcPts val="0"/>
              </a:spcBef>
              <a:spcAft>
                <a:spcPts val="0"/>
              </a:spcAft>
              <a:buClr>
                <a:srgbClr val="000000"/>
              </a:buClr>
              <a:buSzPts val="900"/>
              <a:buFont typeface="Arial"/>
              <a:buNone/>
            </a:pPr>
            <a:r>
              <a:rPr b="1" i="0" lang="pl" sz="900" u="none" cap="none" strike="noStrike">
                <a:solidFill>
                  <a:schemeClr val="accent2"/>
                </a:solidFill>
                <a:latin typeface="Montserrat"/>
                <a:ea typeface="Montserrat"/>
                <a:cs typeface="Montserrat"/>
                <a:sym typeface="Montserrat"/>
              </a:rPr>
              <a:t>EXECUTION:</a:t>
            </a:r>
            <a:br>
              <a:rPr b="0" i="0" lang="pl" sz="800" u="none" cap="none" strike="noStrike">
                <a:solidFill>
                  <a:schemeClr val="accent5"/>
                </a:solidFill>
                <a:latin typeface="Montserrat"/>
                <a:ea typeface="Montserrat"/>
                <a:cs typeface="Montserrat"/>
                <a:sym typeface="Montserrat"/>
              </a:rPr>
            </a:br>
            <a:r>
              <a:rPr b="0" i="0" lang="pl" sz="800" u="none" cap="none" strike="noStrike">
                <a:solidFill>
                  <a:schemeClr val="accent5"/>
                </a:solidFill>
                <a:latin typeface="Montserrat"/>
                <a:ea typeface="Montserrat"/>
                <a:cs typeface="Montserrat"/>
                <a:sym typeface="Montserrat"/>
              </a:rPr>
              <a:t>We encouraged students to help create a dedicated ERBUD map in CS:GO, modeled on Warsaw's Hala Koszyki (ERBUD’s iconic project). For the grand final of the project we organized a live tournament set in the facility. It was the first metaverse employer branding campaign in Poland and probably Europe</a:t>
            </a:r>
            <a:endParaRPr b="0" i="0" sz="800" u="none" cap="none" strike="noStrike">
              <a:solidFill>
                <a:schemeClr val="accent5"/>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chemeClr val="accent5"/>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chemeClr val="accent5"/>
              </a:solidFill>
              <a:latin typeface="Montserrat"/>
              <a:ea typeface="Montserrat"/>
              <a:cs typeface="Montserrat"/>
              <a:sym typeface="Montserrat"/>
            </a:endParaRPr>
          </a:p>
          <a:p>
            <a:pPr indent="0" lvl="0" marL="0" marR="0" rtl="0" algn="l">
              <a:lnSpc>
                <a:spcPct val="90000"/>
              </a:lnSpc>
              <a:spcBef>
                <a:spcPts val="0"/>
              </a:spcBef>
              <a:spcAft>
                <a:spcPts val="0"/>
              </a:spcAft>
              <a:buClr>
                <a:srgbClr val="000000"/>
              </a:buClr>
              <a:buSzPts val="800"/>
              <a:buFont typeface="Arial"/>
              <a:buNone/>
            </a:pPr>
            <a:r>
              <a:t/>
            </a:r>
            <a:endParaRPr b="0" i="0" sz="800" u="none" cap="none" strike="noStrike">
              <a:solidFill>
                <a:schemeClr val="accent5"/>
              </a:solidFill>
              <a:latin typeface="Montserrat"/>
              <a:ea typeface="Montserrat"/>
              <a:cs typeface="Montserrat"/>
              <a:sym typeface="Montserrat"/>
            </a:endParaRPr>
          </a:p>
        </p:txBody>
      </p:sp>
      <p:pic>
        <p:nvPicPr>
          <p:cNvPr id="514" name="Google Shape;514;gee28d30258_0_709"/>
          <p:cNvPicPr preferRelativeResize="0"/>
          <p:nvPr/>
        </p:nvPicPr>
        <p:blipFill rotWithShape="1">
          <a:blip r:embed="rId6">
            <a:alphaModFix/>
          </a:blip>
          <a:srcRect b="21556" l="0" r="0" t="0"/>
          <a:stretch/>
        </p:blipFill>
        <p:spPr>
          <a:xfrm>
            <a:off x="3600375" y="763950"/>
            <a:ext cx="5543624" cy="2899100"/>
          </a:xfrm>
          <a:prstGeom prst="rect">
            <a:avLst/>
          </a:prstGeom>
          <a:noFill/>
          <a:ln>
            <a:noFill/>
          </a:ln>
        </p:spPr>
      </p:pic>
      <p:grpSp>
        <p:nvGrpSpPr>
          <p:cNvPr id="515" name="Google Shape;515;gee28d30258_0_709"/>
          <p:cNvGrpSpPr/>
          <p:nvPr/>
        </p:nvGrpSpPr>
        <p:grpSpPr>
          <a:xfrm>
            <a:off x="5832437" y="3210136"/>
            <a:ext cx="3311400" cy="452954"/>
            <a:chOff x="4297225" y="3132666"/>
            <a:chExt cx="3311400" cy="782709"/>
          </a:xfrm>
        </p:grpSpPr>
        <p:sp>
          <p:nvSpPr>
            <p:cNvPr id="516" name="Google Shape;516;gee28d30258_0_709"/>
            <p:cNvSpPr/>
            <p:nvPr/>
          </p:nvSpPr>
          <p:spPr>
            <a:xfrm flipH="1">
              <a:off x="4297225" y="3132666"/>
              <a:ext cx="442200" cy="782700"/>
            </a:xfrm>
            <a:prstGeom prst="rtTriangl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gee28d30258_0_709"/>
            <p:cNvSpPr/>
            <p:nvPr/>
          </p:nvSpPr>
          <p:spPr>
            <a:xfrm>
              <a:off x="4739425" y="3132675"/>
              <a:ext cx="2869200" cy="782700"/>
            </a:xfrm>
            <a:prstGeom prst="rect">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pl" sz="2100" u="none" cap="none" strike="noStrike">
                  <a:solidFill>
                    <a:srgbClr val="00FFC2"/>
                  </a:solidFill>
                  <a:latin typeface="Montserrat ExtraBold"/>
                  <a:ea typeface="Montserrat ExtraBold"/>
                  <a:cs typeface="Montserrat ExtraBold"/>
                  <a:sym typeface="Montserrat ExtraBold"/>
                </a:rPr>
                <a:t>EFFECTS</a:t>
              </a:r>
              <a:endParaRPr b="0" i="0" sz="2100" u="none" cap="none" strike="noStrike">
                <a:solidFill>
                  <a:srgbClr val="00FFC2"/>
                </a:solidFill>
                <a:latin typeface="Montserrat ExtraBold"/>
                <a:ea typeface="Montserrat ExtraBold"/>
                <a:cs typeface="Montserrat ExtraBold"/>
                <a:sym typeface="Montserrat ExtraBold"/>
              </a:endParaRPr>
            </a:p>
          </p:txBody>
        </p:sp>
      </p:grpSp>
      <p:grpSp>
        <p:nvGrpSpPr>
          <p:cNvPr id="518" name="Google Shape;518;gee28d30258_0_709"/>
          <p:cNvGrpSpPr/>
          <p:nvPr/>
        </p:nvGrpSpPr>
        <p:grpSpPr>
          <a:xfrm flipH="1" rot="10800000">
            <a:off x="3600371" y="3663054"/>
            <a:ext cx="5543625" cy="1163875"/>
            <a:chOff x="4297342" y="3132676"/>
            <a:chExt cx="3859388" cy="782700"/>
          </a:xfrm>
        </p:grpSpPr>
        <p:sp>
          <p:nvSpPr>
            <p:cNvPr id="519" name="Google Shape;519;gee28d30258_0_709"/>
            <p:cNvSpPr/>
            <p:nvPr/>
          </p:nvSpPr>
          <p:spPr>
            <a:xfrm flipH="1">
              <a:off x="4297342" y="3132676"/>
              <a:ext cx="523800" cy="782700"/>
            </a:xfrm>
            <a:prstGeom prst="rtTriangle">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ee28d30258_0_709"/>
            <p:cNvSpPr/>
            <p:nvPr/>
          </p:nvSpPr>
          <p:spPr>
            <a:xfrm>
              <a:off x="4814430" y="3132676"/>
              <a:ext cx="3342300" cy="7827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1" name="Google Shape;521;gee28d30258_0_709"/>
          <p:cNvSpPr/>
          <p:nvPr/>
        </p:nvSpPr>
        <p:spPr>
          <a:xfrm>
            <a:off x="3693400" y="3847950"/>
            <a:ext cx="5450400" cy="854100"/>
          </a:xfrm>
          <a:prstGeom prst="rect">
            <a:avLst/>
          </a:prstGeom>
          <a:noFill/>
          <a:ln>
            <a:noFill/>
          </a:ln>
        </p:spPr>
        <p:txBody>
          <a:bodyPr anchorCtr="0" anchor="t" bIns="34275" lIns="68575" spcFirstLastPara="1" rIns="68575" wrap="square" tIns="34275">
            <a:noAutofit/>
          </a:bodyPr>
          <a:lstStyle/>
          <a:p>
            <a:pPr indent="-298450" lvl="0" marL="457200" marR="0" rtl="0" algn="r">
              <a:lnSpc>
                <a:spcPct val="100000"/>
              </a:lnSpc>
              <a:spcBef>
                <a:spcPts val="0"/>
              </a:spcBef>
              <a:spcAft>
                <a:spcPts val="0"/>
              </a:spcAft>
              <a:buClr>
                <a:schemeClr val="accent2"/>
              </a:buClr>
              <a:buSzPts val="1100"/>
              <a:buFont typeface="Arial"/>
              <a:buChar char="•"/>
            </a:pPr>
            <a:r>
              <a:rPr b="0" i="0" lang="pl" sz="1100" u="none" cap="none" strike="noStrike">
                <a:solidFill>
                  <a:schemeClr val="accent2"/>
                </a:solidFill>
                <a:latin typeface="Montserrat"/>
                <a:ea typeface="Montserrat"/>
                <a:cs typeface="Montserrat"/>
                <a:sym typeface="Montserrat"/>
              </a:rPr>
              <a:t>Our project reached </a:t>
            </a:r>
            <a:r>
              <a:rPr b="1" i="0" lang="pl" sz="1100" u="none" cap="none" strike="noStrike">
                <a:solidFill>
                  <a:schemeClr val="accent2"/>
                </a:solidFill>
                <a:latin typeface="Montserrat"/>
                <a:ea typeface="Montserrat"/>
                <a:cs typeface="Montserrat"/>
                <a:sym typeface="Montserrat"/>
              </a:rPr>
              <a:t>650,000 students </a:t>
            </a:r>
            <a:endParaRPr b="0" i="0" sz="1100" u="none" cap="none" strike="noStrike">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2"/>
              </a:solidFill>
              <a:latin typeface="Montserrat"/>
              <a:ea typeface="Montserrat"/>
              <a:cs typeface="Montserrat"/>
              <a:sym typeface="Montserrat"/>
            </a:endParaRPr>
          </a:p>
          <a:p>
            <a:pPr indent="-298450" lvl="0" marL="457200" marR="0" rtl="0" algn="r">
              <a:lnSpc>
                <a:spcPct val="100000"/>
              </a:lnSpc>
              <a:spcBef>
                <a:spcPts val="0"/>
              </a:spcBef>
              <a:spcAft>
                <a:spcPts val="0"/>
              </a:spcAft>
              <a:buClr>
                <a:schemeClr val="accent2"/>
              </a:buClr>
              <a:buSzPts val="1100"/>
              <a:buFont typeface="Arial"/>
              <a:buChar char="•"/>
            </a:pPr>
            <a:r>
              <a:rPr b="1" i="0" lang="pl" sz="1100" u="none" cap="none" strike="noStrike">
                <a:solidFill>
                  <a:schemeClr val="accent2"/>
                </a:solidFill>
                <a:latin typeface="Montserrat"/>
                <a:ea typeface="Montserrat"/>
                <a:cs typeface="Montserrat"/>
                <a:sym typeface="Montserrat"/>
              </a:rPr>
              <a:t>700 applications for an internship </a:t>
            </a:r>
            <a:r>
              <a:rPr b="0" i="0" lang="pl" sz="1100" u="none" cap="none" strike="noStrike">
                <a:solidFill>
                  <a:schemeClr val="accent2"/>
                </a:solidFill>
                <a:latin typeface="Montserrat"/>
                <a:ea typeface="Montserrat"/>
                <a:cs typeface="Montserrat"/>
                <a:sym typeface="Montserrat"/>
              </a:rPr>
              <a:t>(over 11 applicants per position)</a:t>
            </a:r>
            <a:endParaRPr b="0" i="0" sz="1100" u="none" cap="none" strike="noStrike">
              <a:solidFill>
                <a:schemeClr val="accent2"/>
              </a:solidFill>
              <a:latin typeface="Montserrat"/>
              <a:ea typeface="Montserrat"/>
              <a:cs typeface="Montserrat"/>
              <a:sym typeface="Montserrat"/>
            </a:endParaRPr>
          </a:p>
          <a:p>
            <a:pPr indent="0" lvl="0" marL="457200" marR="0" rtl="0" algn="r">
              <a:lnSpc>
                <a:spcPct val="100000"/>
              </a:lnSpc>
              <a:spcBef>
                <a:spcPts val="0"/>
              </a:spcBef>
              <a:spcAft>
                <a:spcPts val="0"/>
              </a:spcAft>
              <a:buClr>
                <a:srgbClr val="000000"/>
              </a:buClr>
              <a:buSzPts val="1100"/>
              <a:buFont typeface="Arial"/>
              <a:buNone/>
            </a:pPr>
            <a:r>
              <a:t/>
            </a:r>
            <a:endParaRPr b="0" i="0" sz="1100" u="none" cap="none" strike="noStrike">
              <a:solidFill>
                <a:schemeClr val="accent2"/>
              </a:solidFill>
              <a:latin typeface="Montserrat"/>
              <a:ea typeface="Montserrat"/>
              <a:cs typeface="Montserrat"/>
              <a:sym typeface="Montserrat"/>
            </a:endParaRPr>
          </a:p>
          <a:p>
            <a:pPr indent="-298450" lvl="0" marL="457200" marR="0" rtl="0" algn="r">
              <a:lnSpc>
                <a:spcPct val="100000"/>
              </a:lnSpc>
              <a:spcBef>
                <a:spcPts val="0"/>
              </a:spcBef>
              <a:spcAft>
                <a:spcPts val="0"/>
              </a:spcAft>
              <a:buClr>
                <a:schemeClr val="accent2"/>
              </a:buClr>
              <a:buSzPts val="1100"/>
              <a:buFont typeface="Arial"/>
              <a:buChar char="•"/>
            </a:pPr>
            <a:r>
              <a:rPr b="1" i="0" lang="pl" sz="1100" u="none" cap="none" strike="noStrike">
                <a:solidFill>
                  <a:schemeClr val="accent2"/>
                </a:solidFill>
                <a:latin typeface="Montserrat"/>
                <a:ea typeface="Montserrat"/>
                <a:cs typeface="Montserrat"/>
                <a:sym typeface="Montserrat"/>
              </a:rPr>
              <a:t>4-fold increase in internship applications</a:t>
            </a:r>
            <a:r>
              <a:rPr b="0" i="0" lang="pl" sz="1100" u="none" cap="none" strike="noStrike">
                <a:solidFill>
                  <a:schemeClr val="accent2"/>
                </a:solidFill>
                <a:latin typeface="Montserrat"/>
                <a:ea typeface="Montserrat"/>
                <a:cs typeface="Montserrat"/>
                <a:sym typeface="Montserrat"/>
              </a:rPr>
              <a:t> relative to 2020</a:t>
            </a:r>
            <a:endParaRPr b="0" i="0" sz="1100" u="none" cap="none" strike="noStrike">
              <a:solidFill>
                <a:srgbClr val="5A00FA"/>
              </a:solidFill>
              <a:latin typeface="Montserrat"/>
              <a:ea typeface="Montserrat"/>
              <a:cs typeface="Montserrat"/>
              <a:sym typeface="Montserrat"/>
            </a:endParaRPr>
          </a:p>
        </p:txBody>
      </p:sp>
      <p:pic>
        <p:nvPicPr>
          <p:cNvPr id="522" name="Google Shape;522;gee28d30258_0_709"/>
          <p:cNvPicPr preferRelativeResize="0"/>
          <p:nvPr/>
        </p:nvPicPr>
        <p:blipFill rotWithShape="1">
          <a:blip r:embed="rId7">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g12d6b0f35e5_0_78"/>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528" name="Google Shape;528;g12d6b0f35e5_0_78"/>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529" name="Google Shape;529;g12d6b0f35e5_0_78"/>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530" name="Google Shape;530;g12d6b0f35e5_0_78"/>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CASE STUDY: ERBUD</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531" name="Google Shape;531;g12d6b0f35e5_0_78"/>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pic>
        <p:nvPicPr>
          <p:cNvPr id="532" name="Google Shape;532;g12d6b0f35e5_0_78" title="ERBUD - recruitment campaign in gaming (case study)">
            <a:hlinkClick r:id="rId7"/>
          </p:cNvPr>
          <p:cNvPicPr preferRelativeResize="0"/>
          <p:nvPr/>
        </p:nvPicPr>
        <p:blipFill rotWithShape="1">
          <a:blip r:embed="rId8">
            <a:alphaModFix/>
          </a:blip>
          <a:srcRect b="0" l="0" r="0" t="0"/>
          <a:stretch/>
        </p:blipFill>
        <p:spPr>
          <a:xfrm>
            <a:off x="1811613" y="608400"/>
            <a:ext cx="5520775" cy="4140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g12d6b0f35e5_0_225"/>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538" name="Google Shape;538;g12d6b0f35e5_0_225"/>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539" name="Google Shape;539;g12d6b0f35e5_0_225"/>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pic>
        <p:nvPicPr>
          <p:cNvPr id="540" name="Google Shape;540;g12d6b0f35e5_0_225"/>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541" name="Google Shape;541;g12d6b0f35e5_0_225"/>
          <p:cNvSpPr txBox="1"/>
          <p:nvPr/>
        </p:nvSpPr>
        <p:spPr>
          <a:xfrm>
            <a:off x="0" y="62100"/>
            <a:ext cx="9144000" cy="47313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600"/>
              <a:buFont typeface="Arial"/>
              <a:buNone/>
            </a:pPr>
            <a:r>
              <a:rPr b="0" i="0" lang="pl" sz="4000" u="none" cap="none" strike="noStrike">
                <a:solidFill>
                  <a:srgbClr val="041737"/>
                </a:solidFill>
                <a:latin typeface="Montserrat ExtraBold"/>
                <a:ea typeface="Montserrat ExtraBold"/>
                <a:cs typeface="Montserrat ExtraBold"/>
                <a:sym typeface="Montserrat ExtraBold"/>
              </a:rPr>
              <a:t>SO IS GAMING MARKETING</a:t>
            </a:r>
            <a:endParaRPr b="0" i="0" sz="4000" u="none" cap="none" strike="noStrike">
              <a:solidFill>
                <a:srgbClr val="041737"/>
              </a:solidFill>
              <a:latin typeface="Montserrat ExtraBold"/>
              <a:ea typeface="Montserrat ExtraBold"/>
              <a:cs typeface="Montserrat ExtraBold"/>
              <a:sym typeface="Montserrat ExtraBold"/>
            </a:endParaRPr>
          </a:p>
          <a:p>
            <a:pPr indent="0" lvl="0" marL="0" marR="0" rtl="0" algn="ctr">
              <a:lnSpc>
                <a:spcPct val="150000"/>
              </a:lnSpc>
              <a:spcBef>
                <a:spcPts val="0"/>
              </a:spcBef>
              <a:spcAft>
                <a:spcPts val="0"/>
              </a:spcAft>
              <a:buClr>
                <a:srgbClr val="000000"/>
              </a:buClr>
              <a:buSzPts val="2600"/>
              <a:buFont typeface="Arial"/>
              <a:buNone/>
            </a:pPr>
            <a:r>
              <a:rPr b="0" i="0" lang="pl" sz="4000" u="none" cap="none" strike="noStrike">
                <a:solidFill>
                  <a:srgbClr val="041737"/>
                </a:solidFill>
                <a:latin typeface="Montserrat ExtraBold"/>
                <a:ea typeface="Montserrat ExtraBold"/>
                <a:cs typeface="Montserrat ExtraBold"/>
                <a:sym typeface="Montserrat ExtraBold"/>
              </a:rPr>
              <a:t>FOR EVERY BRAND?</a:t>
            </a:r>
            <a:endParaRPr b="0" i="0" sz="3700" u="none" cap="none" strike="noStrike">
              <a:solidFill>
                <a:srgbClr val="041737"/>
              </a:solidFill>
              <a:latin typeface="Montserrat ExtraBold"/>
              <a:ea typeface="Montserrat ExtraBold"/>
              <a:cs typeface="Montserrat ExtraBold"/>
              <a:sym typeface="Montserrat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gee5ffdcf8e_1_139"/>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547" name="Google Shape;547;gee5ffdcf8e_1_139"/>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548" name="Google Shape;548;gee5ffdcf8e_1_139"/>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549" name="Google Shape;549;gee5ffdcf8e_1_139"/>
          <p:cNvSpPr txBox="1"/>
          <p:nvPr/>
        </p:nvSpPr>
        <p:spPr>
          <a:xfrm>
            <a:off x="2057700" y="664388"/>
            <a:ext cx="5028600" cy="3383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10000" u="none" cap="none" strike="noStrike">
                <a:solidFill>
                  <a:schemeClr val="accent2"/>
                </a:solidFill>
                <a:latin typeface="Montserrat ExtraBold"/>
                <a:ea typeface="Montserrat ExtraBold"/>
                <a:cs typeface="Montserrat ExtraBold"/>
                <a:sym typeface="Montserrat ExtraBold"/>
              </a:rPr>
              <a:t>YES,</a:t>
            </a:r>
            <a:br>
              <a:rPr b="0" i="0" lang="pl" sz="10000" u="none" cap="none" strike="noStrike">
                <a:solidFill>
                  <a:schemeClr val="accent5"/>
                </a:solidFill>
                <a:latin typeface="Montserrat ExtraBold"/>
                <a:ea typeface="Montserrat ExtraBold"/>
                <a:cs typeface="Montserrat ExtraBold"/>
                <a:sym typeface="Montserrat ExtraBold"/>
              </a:rPr>
            </a:br>
            <a:r>
              <a:rPr b="0" i="0" lang="pl" sz="10000" u="none" cap="none" strike="noStrike">
                <a:solidFill>
                  <a:schemeClr val="dk1"/>
                </a:solidFill>
                <a:latin typeface="Montserrat ExtraBold"/>
                <a:ea typeface="Montserrat ExtraBold"/>
                <a:cs typeface="Montserrat ExtraBold"/>
                <a:sym typeface="Montserrat ExtraBold"/>
              </a:rPr>
              <a:t>but...</a:t>
            </a:r>
            <a:endParaRPr b="0" i="0" sz="10000" u="none" cap="none" strike="noStrike">
              <a:solidFill>
                <a:schemeClr val="dk1"/>
              </a:solidFill>
              <a:latin typeface="Montserrat ExtraBold"/>
              <a:ea typeface="Montserrat ExtraBold"/>
              <a:cs typeface="Montserrat ExtraBold"/>
              <a:sym typeface="Montserrat ExtraBold"/>
            </a:endParaRPr>
          </a:p>
        </p:txBody>
      </p:sp>
      <p:pic>
        <p:nvPicPr>
          <p:cNvPr id="550" name="Google Shape;550;gee5ffdcf8e_1_139"/>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g12e38383ea9_0_8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40" name="Google Shape;240;g12e38383ea9_0_87"/>
          <p:cNvSpPr/>
          <p:nvPr/>
        </p:nvSpPr>
        <p:spPr>
          <a:xfrm>
            <a:off x="314525" y="2315450"/>
            <a:ext cx="1743000" cy="4002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12e38383ea9_0_87"/>
          <p:cNvSpPr/>
          <p:nvPr/>
        </p:nvSpPr>
        <p:spPr>
          <a:xfrm>
            <a:off x="2577708" y="2315450"/>
            <a:ext cx="1743000" cy="4002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12e38383ea9_0_87"/>
          <p:cNvSpPr/>
          <p:nvPr/>
        </p:nvSpPr>
        <p:spPr>
          <a:xfrm>
            <a:off x="4840892" y="2315450"/>
            <a:ext cx="1743000" cy="4002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g12e38383ea9_0_87"/>
          <p:cNvSpPr/>
          <p:nvPr/>
        </p:nvSpPr>
        <p:spPr>
          <a:xfrm>
            <a:off x="7104075" y="2315450"/>
            <a:ext cx="1743000" cy="4002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12e38383ea9_0_87"/>
          <p:cNvSpPr txBox="1"/>
          <p:nvPr/>
        </p:nvSpPr>
        <p:spPr>
          <a:xfrm>
            <a:off x="1095600" y="198998"/>
            <a:ext cx="6952800" cy="158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pl" sz="2200" u="none" cap="none" strike="noStrike">
                <a:solidFill>
                  <a:srgbClr val="00FFC2"/>
                </a:solidFill>
                <a:latin typeface="Montserrat ExtraBold"/>
                <a:ea typeface="Montserrat ExtraBold"/>
                <a:cs typeface="Montserrat ExtraBold"/>
                <a:sym typeface="Montserrat ExtraBold"/>
              </a:rPr>
              <a:t>THE #1 GAMING MARKETING AGENCY </a:t>
            </a:r>
            <a:endParaRPr b="0" i="0" sz="2200" u="none" cap="none" strike="noStrike">
              <a:solidFill>
                <a:srgbClr val="00FFC2"/>
              </a:solidFill>
              <a:latin typeface="Montserrat ExtraBold"/>
              <a:ea typeface="Montserrat ExtraBold"/>
              <a:cs typeface="Montserrat ExtraBold"/>
              <a:sym typeface="Montserrat ExtraBold"/>
            </a:endParaRPr>
          </a:p>
          <a:p>
            <a:pPr indent="0" lvl="0" marL="0" marR="0" rtl="0" algn="ctr">
              <a:lnSpc>
                <a:spcPct val="100000"/>
              </a:lnSpc>
              <a:spcBef>
                <a:spcPts val="0"/>
              </a:spcBef>
              <a:spcAft>
                <a:spcPts val="0"/>
              </a:spcAft>
              <a:buClr>
                <a:srgbClr val="000000"/>
              </a:buClr>
              <a:buSzPts val="1200"/>
              <a:buFont typeface="Arial"/>
              <a:buNone/>
            </a:pPr>
            <a:r>
              <a:rPr b="0" i="0" lang="pl" sz="2200" u="none" cap="none" strike="noStrike">
                <a:solidFill>
                  <a:srgbClr val="00FFC2"/>
                </a:solidFill>
                <a:latin typeface="Montserrat ExtraBold"/>
                <a:ea typeface="Montserrat ExtraBold"/>
                <a:cs typeface="Montserrat ExtraBold"/>
                <a:sym typeface="Montserrat ExtraBold"/>
              </a:rPr>
              <a:t>IN THE REGION</a:t>
            </a:r>
            <a:endParaRPr b="0" i="0" sz="1500" u="none" cap="none" strike="noStrike">
              <a:solidFill>
                <a:srgbClr val="00FFC2"/>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EFEFEF"/>
              </a:solidFill>
              <a:latin typeface="Montserrat"/>
              <a:ea typeface="Montserrat"/>
              <a:cs typeface="Montserrat"/>
              <a:sym typeface="Montserrat"/>
            </a:endParaRPr>
          </a:p>
          <a:p>
            <a:pPr indent="0" lvl="0" marL="0" marR="0" rtl="0" algn="ctr">
              <a:lnSpc>
                <a:spcPct val="150000"/>
              </a:lnSpc>
              <a:spcBef>
                <a:spcPts val="0"/>
              </a:spcBef>
              <a:spcAft>
                <a:spcPts val="0"/>
              </a:spcAft>
              <a:buClr>
                <a:srgbClr val="000000"/>
              </a:buClr>
              <a:buSzPts val="900"/>
              <a:buFont typeface="Arial"/>
              <a:buNone/>
            </a:pPr>
            <a:r>
              <a:rPr b="1" i="1" lang="pl" sz="1000" u="none" cap="none" strike="noStrike">
                <a:solidFill>
                  <a:srgbClr val="EFEFEF"/>
                </a:solidFill>
                <a:latin typeface="Montserrat"/>
                <a:ea typeface="Montserrat"/>
                <a:cs typeface="Montserrat"/>
                <a:sym typeface="Montserrat"/>
              </a:rPr>
              <a:t>WE PROVIDE ENGAGING AND EFFECTIVE COMMUNICATION IN CONNECTING BRANDS WITH GAMERS</a:t>
            </a:r>
            <a:endParaRPr b="0" i="1" sz="1500" u="none" cap="none" strike="noStrike">
              <a:solidFill>
                <a:srgbClr val="000000"/>
              </a:solidFill>
              <a:latin typeface="Arial"/>
              <a:ea typeface="Arial"/>
              <a:cs typeface="Arial"/>
              <a:sym typeface="Arial"/>
            </a:endParaRPr>
          </a:p>
        </p:txBody>
      </p:sp>
      <p:pic>
        <p:nvPicPr>
          <p:cNvPr id="245" name="Google Shape;245;g12e38383ea9_0_87"/>
          <p:cNvPicPr preferRelativeResize="0"/>
          <p:nvPr/>
        </p:nvPicPr>
        <p:blipFill rotWithShape="1">
          <a:blip r:embed="rId4">
            <a:alphaModFix/>
          </a:blip>
          <a:srcRect b="0" l="0" r="0" t="0"/>
          <a:stretch/>
        </p:blipFill>
        <p:spPr>
          <a:xfrm>
            <a:off x="3411712" y="0"/>
            <a:ext cx="2257476" cy="482875"/>
          </a:xfrm>
          <a:prstGeom prst="rect">
            <a:avLst/>
          </a:prstGeom>
          <a:noFill/>
          <a:ln>
            <a:noFill/>
          </a:ln>
        </p:spPr>
      </p:pic>
      <p:sp>
        <p:nvSpPr>
          <p:cNvPr id="246" name="Google Shape;246;g12e38383ea9_0_87"/>
          <p:cNvSpPr txBox="1"/>
          <p:nvPr/>
        </p:nvSpPr>
        <p:spPr>
          <a:xfrm>
            <a:off x="317800" y="2315450"/>
            <a:ext cx="17397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pl" sz="1100" u="none" cap="none" strike="noStrike">
                <a:solidFill>
                  <a:srgbClr val="000000"/>
                </a:solidFill>
                <a:latin typeface="Montserrat"/>
                <a:ea typeface="Montserrat"/>
                <a:cs typeface="Montserrat"/>
                <a:sym typeface="Montserrat"/>
              </a:rPr>
              <a:t>EXPERIENCE</a:t>
            </a:r>
            <a:endParaRPr b="0" i="0" sz="1300" u="none" cap="none" strike="noStrike">
              <a:solidFill>
                <a:srgbClr val="000000"/>
              </a:solidFill>
              <a:latin typeface="Montserrat Medium"/>
              <a:ea typeface="Montserrat Medium"/>
              <a:cs typeface="Montserrat Medium"/>
              <a:sym typeface="Montserrat Medium"/>
            </a:endParaRPr>
          </a:p>
        </p:txBody>
      </p:sp>
      <p:sp>
        <p:nvSpPr>
          <p:cNvPr id="247" name="Google Shape;247;g12e38383ea9_0_87"/>
          <p:cNvSpPr txBox="1"/>
          <p:nvPr/>
        </p:nvSpPr>
        <p:spPr>
          <a:xfrm>
            <a:off x="2579360" y="2315450"/>
            <a:ext cx="17397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pl" sz="1100" u="none" cap="none" strike="noStrike">
                <a:solidFill>
                  <a:srgbClr val="000000"/>
                </a:solidFill>
                <a:latin typeface="Montserrat"/>
                <a:ea typeface="Montserrat"/>
                <a:cs typeface="Montserrat"/>
                <a:sym typeface="Montserrat"/>
              </a:rPr>
              <a:t>SCALE OF ACTION</a:t>
            </a:r>
            <a:endParaRPr b="0" i="0" sz="1300" u="none" cap="none" strike="noStrike">
              <a:solidFill>
                <a:srgbClr val="000000"/>
              </a:solidFill>
              <a:latin typeface="Montserrat Medium"/>
              <a:ea typeface="Montserrat Medium"/>
              <a:cs typeface="Montserrat Medium"/>
              <a:sym typeface="Montserrat Medium"/>
            </a:endParaRPr>
          </a:p>
        </p:txBody>
      </p:sp>
      <p:sp>
        <p:nvSpPr>
          <p:cNvPr id="248" name="Google Shape;248;g12e38383ea9_0_87"/>
          <p:cNvSpPr txBox="1"/>
          <p:nvPr/>
        </p:nvSpPr>
        <p:spPr>
          <a:xfrm>
            <a:off x="4844273" y="2315450"/>
            <a:ext cx="17397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pl" sz="1100" u="none" cap="none" strike="noStrike">
                <a:solidFill>
                  <a:srgbClr val="000000"/>
                </a:solidFill>
                <a:latin typeface="Montserrat"/>
                <a:ea typeface="Montserrat"/>
                <a:cs typeface="Montserrat"/>
                <a:sym typeface="Montserrat"/>
              </a:rPr>
              <a:t>REACH</a:t>
            </a:r>
            <a:endParaRPr b="0" i="0" sz="1300" u="none" cap="none" strike="noStrike">
              <a:solidFill>
                <a:srgbClr val="000000"/>
              </a:solidFill>
              <a:latin typeface="Montserrat Medium"/>
              <a:ea typeface="Montserrat Medium"/>
              <a:cs typeface="Montserrat Medium"/>
              <a:sym typeface="Montserrat Medium"/>
            </a:endParaRPr>
          </a:p>
        </p:txBody>
      </p:sp>
      <p:sp>
        <p:nvSpPr>
          <p:cNvPr id="249" name="Google Shape;249;g12e38383ea9_0_87"/>
          <p:cNvSpPr txBox="1"/>
          <p:nvPr/>
        </p:nvSpPr>
        <p:spPr>
          <a:xfrm>
            <a:off x="7107538" y="2315450"/>
            <a:ext cx="17397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pl" sz="1100" u="none" cap="none" strike="noStrike">
                <a:solidFill>
                  <a:srgbClr val="000000"/>
                </a:solidFill>
                <a:latin typeface="Montserrat"/>
                <a:ea typeface="Montserrat"/>
                <a:cs typeface="Montserrat"/>
                <a:sym typeface="Montserrat"/>
              </a:rPr>
              <a:t>EFFECTS</a:t>
            </a:r>
            <a:endParaRPr b="0" i="0" sz="1300" u="none" cap="none" strike="noStrike">
              <a:solidFill>
                <a:srgbClr val="000000"/>
              </a:solidFill>
              <a:latin typeface="Montserrat Medium"/>
              <a:ea typeface="Montserrat Medium"/>
              <a:cs typeface="Montserrat Medium"/>
              <a:sym typeface="Montserrat Medium"/>
            </a:endParaRPr>
          </a:p>
        </p:txBody>
      </p:sp>
      <p:sp>
        <p:nvSpPr>
          <p:cNvPr id="250" name="Google Shape;250;g12e38383ea9_0_87"/>
          <p:cNvSpPr/>
          <p:nvPr/>
        </p:nvSpPr>
        <p:spPr>
          <a:xfrm>
            <a:off x="844750" y="1704975"/>
            <a:ext cx="685800" cy="685800"/>
          </a:xfrm>
          <a:prstGeom prst="ellipse">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g12e38383ea9_0_87"/>
          <p:cNvPicPr preferRelativeResize="0"/>
          <p:nvPr/>
        </p:nvPicPr>
        <p:blipFill rotWithShape="1">
          <a:blip r:embed="rId5">
            <a:alphaModFix/>
          </a:blip>
          <a:srcRect b="0" l="0" r="0" t="0"/>
          <a:stretch/>
        </p:blipFill>
        <p:spPr>
          <a:xfrm>
            <a:off x="985925" y="1847768"/>
            <a:ext cx="400210" cy="400200"/>
          </a:xfrm>
          <a:prstGeom prst="rect">
            <a:avLst/>
          </a:prstGeom>
          <a:noFill/>
          <a:ln>
            <a:noFill/>
          </a:ln>
        </p:spPr>
      </p:pic>
      <p:sp>
        <p:nvSpPr>
          <p:cNvPr id="252" name="Google Shape;252;g12e38383ea9_0_87"/>
          <p:cNvSpPr/>
          <p:nvPr/>
        </p:nvSpPr>
        <p:spPr>
          <a:xfrm>
            <a:off x="3108000" y="1704975"/>
            <a:ext cx="685800" cy="685800"/>
          </a:xfrm>
          <a:prstGeom prst="ellipse">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12e38383ea9_0_87"/>
          <p:cNvSpPr/>
          <p:nvPr/>
        </p:nvSpPr>
        <p:spPr>
          <a:xfrm>
            <a:off x="5371225" y="1704975"/>
            <a:ext cx="685800" cy="685800"/>
          </a:xfrm>
          <a:prstGeom prst="ellipse">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12e38383ea9_0_87"/>
          <p:cNvSpPr/>
          <p:nvPr/>
        </p:nvSpPr>
        <p:spPr>
          <a:xfrm>
            <a:off x="7634450" y="1704975"/>
            <a:ext cx="685800" cy="685800"/>
          </a:xfrm>
          <a:prstGeom prst="ellipse">
            <a:avLst/>
          </a:prstGeom>
          <a:solidFill>
            <a:srgbClr val="00FFC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5" name="Google Shape;255;g12e38383ea9_0_87"/>
          <p:cNvPicPr preferRelativeResize="0"/>
          <p:nvPr/>
        </p:nvPicPr>
        <p:blipFill rotWithShape="1">
          <a:blip r:embed="rId6">
            <a:alphaModFix/>
          </a:blip>
          <a:srcRect b="0" l="0" r="0" t="0"/>
          <a:stretch/>
        </p:blipFill>
        <p:spPr>
          <a:xfrm>
            <a:off x="5514025" y="1847781"/>
            <a:ext cx="400200" cy="400190"/>
          </a:xfrm>
          <a:prstGeom prst="rect">
            <a:avLst/>
          </a:prstGeom>
          <a:noFill/>
          <a:ln>
            <a:noFill/>
          </a:ln>
        </p:spPr>
      </p:pic>
      <p:pic>
        <p:nvPicPr>
          <p:cNvPr id="256" name="Google Shape;256;g12e38383ea9_0_87"/>
          <p:cNvPicPr preferRelativeResize="0"/>
          <p:nvPr/>
        </p:nvPicPr>
        <p:blipFill rotWithShape="1">
          <a:blip r:embed="rId7">
            <a:alphaModFix/>
          </a:blip>
          <a:srcRect b="0" l="0" r="0" t="0"/>
          <a:stretch/>
        </p:blipFill>
        <p:spPr>
          <a:xfrm>
            <a:off x="3250780" y="1847774"/>
            <a:ext cx="400200" cy="400210"/>
          </a:xfrm>
          <a:prstGeom prst="rect">
            <a:avLst/>
          </a:prstGeom>
          <a:noFill/>
          <a:ln>
            <a:noFill/>
          </a:ln>
        </p:spPr>
      </p:pic>
      <p:pic>
        <p:nvPicPr>
          <p:cNvPr descr="Wieniec" id="257" name="Google Shape;257;g12e38383ea9_0_87"/>
          <p:cNvPicPr preferRelativeResize="0"/>
          <p:nvPr/>
        </p:nvPicPr>
        <p:blipFill rotWithShape="1">
          <a:blip r:embed="rId8">
            <a:alphaModFix/>
          </a:blip>
          <a:srcRect b="0" l="0" r="0" t="0"/>
          <a:stretch/>
        </p:blipFill>
        <p:spPr>
          <a:xfrm>
            <a:off x="7777268" y="1847776"/>
            <a:ext cx="400200" cy="400200"/>
          </a:xfrm>
          <a:prstGeom prst="rect">
            <a:avLst/>
          </a:prstGeom>
          <a:noFill/>
          <a:ln>
            <a:noFill/>
          </a:ln>
        </p:spPr>
      </p:pic>
      <p:sp>
        <p:nvSpPr>
          <p:cNvPr id="258" name="Google Shape;258;g12e38383ea9_0_87"/>
          <p:cNvSpPr/>
          <p:nvPr/>
        </p:nvSpPr>
        <p:spPr>
          <a:xfrm>
            <a:off x="2124075" y="2337800"/>
            <a:ext cx="355500" cy="355500"/>
          </a:xfrm>
          <a:prstGeom prst="mathPlus">
            <a:avLst>
              <a:gd fmla="val 14262" name="adj1"/>
            </a:avLst>
          </a:prstGeom>
          <a:solidFill>
            <a:srgbClr val="5A00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A00FA"/>
              </a:solidFill>
              <a:latin typeface="Arial"/>
              <a:ea typeface="Arial"/>
              <a:cs typeface="Arial"/>
              <a:sym typeface="Arial"/>
            </a:endParaRPr>
          </a:p>
        </p:txBody>
      </p:sp>
      <p:sp>
        <p:nvSpPr>
          <p:cNvPr id="259" name="Google Shape;259;g12e38383ea9_0_87"/>
          <p:cNvSpPr/>
          <p:nvPr/>
        </p:nvSpPr>
        <p:spPr>
          <a:xfrm>
            <a:off x="4404738" y="2337800"/>
            <a:ext cx="355500" cy="355500"/>
          </a:xfrm>
          <a:prstGeom prst="mathPlus">
            <a:avLst>
              <a:gd fmla="val 14262" name="adj1"/>
            </a:avLst>
          </a:prstGeom>
          <a:solidFill>
            <a:srgbClr val="5A00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A00FA"/>
              </a:solidFill>
              <a:latin typeface="Arial"/>
              <a:ea typeface="Arial"/>
              <a:cs typeface="Arial"/>
              <a:sym typeface="Arial"/>
            </a:endParaRPr>
          </a:p>
        </p:txBody>
      </p:sp>
      <p:sp>
        <p:nvSpPr>
          <p:cNvPr id="260" name="Google Shape;260;g12e38383ea9_0_87"/>
          <p:cNvSpPr/>
          <p:nvPr/>
        </p:nvSpPr>
        <p:spPr>
          <a:xfrm>
            <a:off x="6666275" y="2337800"/>
            <a:ext cx="355500" cy="355500"/>
          </a:xfrm>
          <a:prstGeom prst="mathPlus">
            <a:avLst>
              <a:gd fmla="val 14262" name="adj1"/>
            </a:avLst>
          </a:prstGeom>
          <a:solidFill>
            <a:srgbClr val="5A00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5A00FA"/>
              </a:solidFill>
              <a:latin typeface="Arial"/>
              <a:ea typeface="Arial"/>
              <a:cs typeface="Arial"/>
              <a:sym typeface="Arial"/>
            </a:endParaRPr>
          </a:p>
        </p:txBody>
      </p:sp>
      <p:sp>
        <p:nvSpPr>
          <p:cNvPr id="261" name="Google Shape;261;g12e38383ea9_0_87"/>
          <p:cNvSpPr txBox="1"/>
          <p:nvPr/>
        </p:nvSpPr>
        <p:spPr>
          <a:xfrm>
            <a:off x="316150" y="2756200"/>
            <a:ext cx="17430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100 clients</a:t>
            </a:r>
            <a:r>
              <a:rPr b="0" i="0" lang="pl" sz="1000" u="none" cap="none" strike="noStrike">
                <a:solidFill>
                  <a:srgbClr val="FFFFFF"/>
                </a:solidFill>
                <a:latin typeface="Montserrat"/>
                <a:ea typeface="Montserrat"/>
                <a:cs typeface="Montserrat"/>
                <a:sym typeface="Montserrat"/>
              </a:rPr>
              <a:t> in 2021, mainly within consumer-based  categories (FMCG, services, ecommerce).</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1000 implementations </a:t>
            </a:r>
            <a:r>
              <a:rPr b="0" i="0" lang="pl" sz="1000" u="none" cap="none" strike="noStrike">
                <a:solidFill>
                  <a:srgbClr val="FFFFFF"/>
                </a:solidFill>
                <a:latin typeface="Montserrat"/>
                <a:ea typeface="Montserrat"/>
                <a:cs typeface="Montserrat"/>
                <a:sym typeface="Montserrat"/>
              </a:rPr>
              <a:t>with creators in 2021</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p:txBody>
      </p:sp>
      <p:cxnSp>
        <p:nvCxnSpPr>
          <p:cNvPr id="262" name="Google Shape;262;g12e38383ea9_0_87"/>
          <p:cNvCxnSpPr/>
          <p:nvPr/>
        </p:nvCxnSpPr>
        <p:spPr>
          <a:xfrm>
            <a:off x="152400" y="4152900"/>
            <a:ext cx="8820300" cy="0"/>
          </a:xfrm>
          <a:prstGeom prst="straightConnector1">
            <a:avLst/>
          </a:prstGeom>
          <a:noFill/>
          <a:ln cap="flat" cmpd="sng" w="28575">
            <a:solidFill>
              <a:srgbClr val="5A00FA"/>
            </a:solidFill>
            <a:prstDash val="solid"/>
            <a:round/>
            <a:headEnd len="sm" w="sm" type="none"/>
            <a:tailEnd len="sm" w="sm" type="none"/>
          </a:ln>
        </p:spPr>
      </p:cxnSp>
      <p:sp>
        <p:nvSpPr>
          <p:cNvPr id="263" name="Google Shape;263;g12e38383ea9_0_87"/>
          <p:cNvSpPr txBox="1"/>
          <p:nvPr/>
        </p:nvSpPr>
        <p:spPr>
          <a:xfrm>
            <a:off x="1663050" y="4181475"/>
            <a:ext cx="58179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000"/>
              <a:buFont typeface="Arial"/>
              <a:buNone/>
            </a:pPr>
            <a:r>
              <a:rPr b="1" i="1" lang="pl" sz="1000" u="none" cap="none" strike="noStrike">
                <a:solidFill>
                  <a:srgbClr val="EFEFEF"/>
                </a:solidFill>
                <a:latin typeface="Montserrat"/>
                <a:ea typeface="Montserrat"/>
                <a:cs typeface="Montserrat"/>
                <a:sym typeface="Montserrat"/>
              </a:rPr>
              <a:t>WE HAVE BEEN TRUSTED BY (FULL CASE STUDIES AVAILABLE UPON REQUEST)</a:t>
            </a:r>
            <a:endParaRPr b="0" i="1" sz="1500" u="none" cap="none" strike="noStrike">
              <a:solidFill>
                <a:srgbClr val="000000"/>
              </a:solidFill>
              <a:latin typeface="Arial"/>
              <a:ea typeface="Arial"/>
              <a:cs typeface="Arial"/>
              <a:sym typeface="Arial"/>
            </a:endParaRPr>
          </a:p>
        </p:txBody>
      </p:sp>
      <p:sp>
        <p:nvSpPr>
          <p:cNvPr id="264" name="Google Shape;264;g12e38383ea9_0_87"/>
          <p:cNvSpPr txBox="1"/>
          <p:nvPr/>
        </p:nvSpPr>
        <p:spPr>
          <a:xfrm>
            <a:off x="2533200" y="2783125"/>
            <a:ext cx="19428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17 European markets</a:t>
            </a:r>
            <a:r>
              <a:rPr b="0" i="0" lang="pl" sz="1000" u="none" cap="none" strike="noStrike">
                <a:solidFill>
                  <a:srgbClr val="FFFFFF"/>
                </a:solidFill>
                <a:latin typeface="Montserrat SemiBold"/>
                <a:ea typeface="Montserrat SemiBold"/>
                <a:cs typeface="Montserrat SemiBold"/>
                <a:sym typeface="Montserrat SemiBold"/>
              </a:rPr>
              <a:t> </a:t>
            </a:r>
            <a:r>
              <a:rPr b="0" i="0" lang="pl" sz="1000" u="none" cap="none" strike="noStrike">
                <a:solidFill>
                  <a:srgbClr val="FFFFFF"/>
                </a:solidFill>
                <a:latin typeface="Montserrat"/>
                <a:ea typeface="Montserrat"/>
                <a:cs typeface="Montserrat"/>
                <a:sym typeface="Montserrat"/>
              </a:rPr>
              <a:t> within our largest project for client Epic Games</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4 offices in four countries </a:t>
            </a:r>
            <a:r>
              <a:rPr b="0" i="0" lang="pl" sz="1000" u="none" cap="none" strike="noStrike">
                <a:solidFill>
                  <a:srgbClr val="FFFFFF"/>
                </a:solidFill>
                <a:latin typeface="Montserrat"/>
                <a:ea typeface="Montserrat"/>
                <a:cs typeface="Montserrat"/>
                <a:sym typeface="Montserrat"/>
              </a:rPr>
              <a:t>(Poland, Greece, Bulgaria, Romania)</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SemiBold"/>
              <a:ea typeface="Montserrat SemiBold"/>
              <a:cs typeface="Montserrat SemiBold"/>
              <a:sym typeface="Montserrat SemiBold"/>
            </a:endParaRPr>
          </a:p>
        </p:txBody>
      </p:sp>
      <p:sp>
        <p:nvSpPr>
          <p:cNvPr id="265" name="Google Shape;265;g12e38383ea9_0_87"/>
          <p:cNvSpPr txBox="1"/>
          <p:nvPr/>
        </p:nvSpPr>
        <p:spPr>
          <a:xfrm>
            <a:off x="4839250" y="2756200"/>
            <a:ext cx="18270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10 mln unique gamers in Poland</a:t>
            </a:r>
            <a:r>
              <a:rPr b="0" i="0" lang="pl" sz="1000" u="none" cap="none" strike="noStrike">
                <a:solidFill>
                  <a:srgbClr val="FFFFFF"/>
                </a:solidFill>
                <a:latin typeface="Montserrat"/>
                <a:ea typeface="Montserrat"/>
                <a:cs typeface="Montserrat"/>
                <a:sym typeface="Montserrat"/>
              </a:rPr>
              <a:t> watch content from our creators (IQS)</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100% coverage </a:t>
            </a:r>
            <a:r>
              <a:rPr b="0" i="0" lang="pl" sz="1000" u="none" cap="none" strike="noStrike">
                <a:solidFill>
                  <a:srgbClr val="FFFFFF"/>
                </a:solidFill>
                <a:latin typeface="Montserrat"/>
                <a:ea typeface="Montserrat"/>
                <a:cs typeface="Montserrat"/>
                <a:sym typeface="Montserrat"/>
              </a:rPr>
              <a:t>of gaming-related viewers through our actions</a:t>
            </a:r>
            <a:endParaRPr b="0" i="0" sz="1000" u="none" cap="none" strike="noStrike">
              <a:solidFill>
                <a:srgbClr val="FFFFFF"/>
              </a:solidFill>
              <a:latin typeface="Montserrat SemiBold"/>
              <a:ea typeface="Montserrat SemiBold"/>
              <a:cs typeface="Montserrat SemiBold"/>
              <a:sym typeface="Montserrat SemiBold"/>
            </a:endParaRPr>
          </a:p>
        </p:txBody>
      </p:sp>
      <p:sp>
        <p:nvSpPr>
          <p:cNvPr id="266" name="Google Shape;266;g12e38383ea9_0_87"/>
          <p:cNvSpPr txBox="1"/>
          <p:nvPr/>
        </p:nvSpPr>
        <p:spPr>
          <a:xfrm>
            <a:off x="7021775" y="2756200"/>
            <a:ext cx="19059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pl" sz="1000" u="none" cap="none" strike="noStrike">
                <a:solidFill>
                  <a:srgbClr val="FFFFFF"/>
                </a:solidFill>
                <a:latin typeface="Montserrat"/>
                <a:ea typeface="Montserrat"/>
                <a:cs typeface="Montserrat"/>
                <a:sym typeface="Montserrat"/>
              </a:rPr>
              <a:t>100 mln </a:t>
            </a:r>
            <a:r>
              <a:rPr b="0" i="0" lang="pl" sz="1000" u="none" cap="none" strike="noStrike">
                <a:solidFill>
                  <a:srgbClr val="FFFFFF"/>
                </a:solidFill>
                <a:latin typeface="Montserrat"/>
                <a:ea typeface="Montserrat"/>
                <a:cs typeface="Montserrat"/>
                <a:sym typeface="Montserrat"/>
              </a:rPr>
              <a:t>in global </a:t>
            </a:r>
            <a:r>
              <a:rPr b="1" i="0" lang="pl" sz="1000" u="none" cap="none" strike="noStrike">
                <a:solidFill>
                  <a:srgbClr val="FFFFFF"/>
                </a:solidFill>
                <a:latin typeface="Montserrat"/>
                <a:ea typeface="Montserrat"/>
                <a:cs typeface="Montserrat"/>
                <a:sym typeface="Montserrat"/>
              </a:rPr>
              <a:t>reach </a:t>
            </a:r>
            <a:r>
              <a:rPr b="0" i="0" lang="pl" sz="1000" u="none" cap="none" strike="noStrike">
                <a:solidFill>
                  <a:srgbClr val="FFFFFF"/>
                </a:solidFill>
                <a:latin typeface="Montserrat"/>
                <a:ea typeface="Montserrat"/>
                <a:cs typeface="Montserrat"/>
                <a:sym typeface="Montserrat"/>
              </a:rPr>
              <a:t>achieved in our campaign for Greenpeace</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pl" sz="1000" u="none" cap="none" strike="noStrike">
                <a:solidFill>
                  <a:srgbClr val="FFFFFF"/>
                </a:solidFill>
                <a:latin typeface="Montserrat SemiBold"/>
                <a:ea typeface="Montserrat SemiBold"/>
                <a:cs typeface="Montserrat SemiBold"/>
                <a:sym typeface="Montserrat SemiBold"/>
              </a:rPr>
              <a:t>30 awards</a:t>
            </a:r>
            <a:r>
              <a:rPr b="0" i="0" lang="pl" sz="1000" u="none" cap="none" strike="noStrike">
                <a:solidFill>
                  <a:srgbClr val="FFFFFF"/>
                </a:solidFill>
                <a:latin typeface="Montserrat"/>
                <a:ea typeface="Montserrat"/>
                <a:cs typeface="Montserrat"/>
                <a:sym typeface="Montserrat"/>
              </a:rPr>
              <a:t> received for campaigns at Cannes Lions, Effie Awards, Mixx Awards</a:t>
            </a:r>
            <a:endParaRPr b="0" i="0" sz="1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gee28d30258_0_803"/>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556" name="Google Shape;556;gee28d30258_0_803"/>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557" name="Google Shape;557;gee28d30258_0_803"/>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558" name="Google Shape;558;gee28d30258_0_803"/>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...YOU SHOULD REMEMBER I.A. TO:</a:t>
            </a:r>
            <a:endParaRPr b="0" i="0" sz="2300" u="none" cap="none" strike="noStrike">
              <a:solidFill>
                <a:srgbClr val="041737"/>
              </a:solidFill>
              <a:latin typeface="Montserrat ExtraBold"/>
              <a:ea typeface="Montserrat ExtraBold"/>
              <a:cs typeface="Montserrat ExtraBold"/>
              <a:sym typeface="Montserrat ExtraBold"/>
            </a:endParaRPr>
          </a:p>
        </p:txBody>
      </p:sp>
      <p:sp>
        <p:nvSpPr>
          <p:cNvPr id="559" name="Google Shape;559;gee28d30258_0_803"/>
          <p:cNvSpPr/>
          <p:nvPr/>
        </p:nvSpPr>
        <p:spPr>
          <a:xfrm>
            <a:off x="1717000" y="896313"/>
            <a:ext cx="785100" cy="7851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gee28d30258_0_803"/>
          <p:cNvSpPr txBox="1"/>
          <p:nvPr/>
        </p:nvSpPr>
        <p:spPr>
          <a:xfrm>
            <a:off x="1775800" y="934263"/>
            <a:ext cx="667500" cy="69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pl" sz="3000" u="none" cap="none" strike="noStrike">
                <a:solidFill>
                  <a:srgbClr val="FFFFFF"/>
                </a:solidFill>
                <a:latin typeface="Montserrat"/>
                <a:ea typeface="Montserrat"/>
                <a:cs typeface="Montserrat"/>
                <a:sym typeface="Montserrat"/>
              </a:rPr>
              <a:t>1</a:t>
            </a:r>
            <a:endParaRPr b="1" i="0" sz="2400" u="none" cap="none" strike="noStrike">
              <a:solidFill>
                <a:srgbClr val="FFFFFF"/>
              </a:solidFill>
              <a:latin typeface="Montserrat"/>
              <a:ea typeface="Montserrat"/>
              <a:cs typeface="Montserrat"/>
              <a:sym typeface="Montserrat"/>
            </a:endParaRPr>
          </a:p>
        </p:txBody>
      </p:sp>
      <p:sp>
        <p:nvSpPr>
          <p:cNvPr id="561" name="Google Shape;561;gee28d30258_0_803"/>
          <p:cNvSpPr txBox="1"/>
          <p:nvPr/>
        </p:nvSpPr>
        <p:spPr>
          <a:xfrm>
            <a:off x="2542100" y="941013"/>
            <a:ext cx="5287200" cy="69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pl" sz="2800" u="none" cap="none" strike="noStrike">
                <a:solidFill>
                  <a:srgbClr val="000000"/>
                </a:solidFill>
                <a:latin typeface="Montserrat SemiBold"/>
                <a:ea typeface="Montserrat SemiBold"/>
                <a:cs typeface="Montserrat SemiBold"/>
                <a:sym typeface="Montserrat SemiBold"/>
              </a:rPr>
              <a:t>Define the business goal</a:t>
            </a:r>
            <a:endParaRPr b="0" i="0" sz="2800" u="none" cap="none" strike="noStrike">
              <a:solidFill>
                <a:srgbClr val="000000"/>
              </a:solidFill>
              <a:latin typeface="Montserrat SemiBold"/>
              <a:ea typeface="Montserrat SemiBold"/>
              <a:cs typeface="Montserrat SemiBold"/>
              <a:sym typeface="Montserrat SemiBold"/>
            </a:endParaRPr>
          </a:p>
        </p:txBody>
      </p:sp>
      <p:sp>
        <p:nvSpPr>
          <p:cNvPr id="562" name="Google Shape;562;gee28d30258_0_803"/>
          <p:cNvSpPr txBox="1"/>
          <p:nvPr/>
        </p:nvSpPr>
        <p:spPr>
          <a:xfrm>
            <a:off x="2542100" y="1919913"/>
            <a:ext cx="5287200" cy="69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pl" sz="2800" u="none" cap="none" strike="noStrike">
                <a:solidFill>
                  <a:srgbClr val="000000"/>
                </a:solidFill>
                <a:latin typeface="Montserrat SemiBold"/>
                <a:ea typeface="Montserrat SemiBold"/>
                <a:cs typeface="Montserrat SemiBold"/>
                <a:sym typeface="Montserrat SemiBold"/>
              </a:rPr>
              <a:t>Have an original idea</a:t>
            </a:r>
            <a:endParaRPr b="0" i="0" sz="2800" u="none" cap="none" strike="noStrike">
              <a:solidFill>
                <a:srgbClr val="000000"/>
              </a:solidFill>
              <a:latin typeface="Montserrat SemiBold"/>
              <a:ea typeface="Montserrat SemiBold"/>
              <a:cs typeface="Montserrat SemiBold"/>
              <a:sym typeface="Montserrat SemiBold"/>
            </a:endParaRPr>
          </a:p>
        </p:txBody>
      </p:sp>
      <p:sp>
        <p:nvSpPr>
          <p:cNvPr id="563" name="Google Shape;563;gee28d30258_0_803"/>
          <p:cNvSpPr txBox="1"/>
          <p:nvPr/>
        </p:nvSpPr>
        <p:spPr>
          <a:xfrm>
            <a:off x="2542100" y="2900425"/>
            <a:ext cx="5589000" cy="69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pl" sz="2800" u="none" cap="none" strike="noStrike">
                <a:solidFill>
                  <a:srgbClr val="000000"/>
                </a:solidFill>
                <a:latin typeface="Montserrat SemiBold"/>
                <a:ea typeface="Montserrat SemiBold"/>
                <a:cs typeface="Montserrat SemiBold"/>
                <a:sym typeface="Montserrat SemiBold"/>
              </a:rPr>
              <a:t>Set the brand in the context</a:t>
            </a:r>
            <a:endParaRPr b="0" i="0" sz="2800" u="none" cap="none" strike="noStrike">
              <a:solidFill>
                <a:srgbClr val="000000"/>
              </a:solidFill>
              <a:latin typeface="Montserrat SemiBold"/>
              <a:ea typeface="Montserrat SemiBold"/>
              <a:cs typeface="Montserrat SemiBold"/>
              <a:sym typeface="Montserrat SemiBold"/>
            </a:endParaRPr>
          </a:p>
        </p:txBody>
      </p:sp>
      <p:sp>
        <p:nvSpPr>
          <p:cNvPr id="564" name="Google Shape;564;gee28d30258_0_803"/>
          <p:cNvSpPr/>
          <p:nvPr/>
        </p:nvSpPr>
        <p:spPr>
          <a:xfrm>
            <a:off x="1717000" y="1898363"/>
            <a:ext cx="785100" cy="7851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gee28d30258_0_803"/>
          <p:cNvSpPr/>
          <p:nvPr/>
        </p:nvSpPr>
        <p:spPr>
          <a:xfrm>
            <a:off x="1717000" y="2837488"/>
            <a:ext cx="785100" cy="7851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gee28d30258_0_803"/>
          <p:cNvSpPr txBox="1"/>
          <p:nvPr/>
        </p:nvSpPr>
        <p:spPr>
          <a:xfrm>
            <a:off x="1775800" y="1943063"/>
            <a:ext cx="667500" cy="69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pl" sz="3000" u="none" cap="none" strike="noStrike">
                <a:solidFill>
                  <a:srgbClr val="FFFFFF"/>
                </a:solidFill>
                <a:latin typeface="Montserrat"/>
                <a:ea typeface="Montserrat"/>
                <a:cs typeface="Montserrat"/>
                <a:sym typeface="Montserrat"/>
              </a:rPr>
              <a:t>2</a:t>
            </a:r>
            <a:endParaRPr b="1" i="0" sz="3000" u="none" cap="none" strike="noStrike">
              <a:solidFill>
                <a:srgbClr val="FFFFFF"/>
              </a:solidFill>
              <a:latin typeface="Montserrat"/>
              <a:ea typeface="Montserrat"/>
              <a:cs typeface="Montserrat"/>
              <a:sym typeface="Montserrat"/>
            </a:endParaRPr>
          </a:p>
        </p:txBody>
      </p:sp>
      <p:sp>
        <p:nvSpPr>
          <p:cNvPr id="567" name="Google Shape;567;gee28d30258_0_803"/>
          <p:cNvSpPr txBox="1"/>
          <p:nvPr/>
        </p:nvSpPr>
        <p:spPr>
          <a:xfrm>
            <a:off x="1775800" y="2889238"/>
            <a:ext cx="667500" cy="69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pl" sz="3000" u="none" cap="none" strike="noStrike">
                <a:solidFill>
                  <a:srgbClr val="FFFFFF"/>
                </a:solidFill>
                <a:latin typeface="Montserrat"/>
                <a:ea typeface="Montserrat"/>
                <a:cs typeface="Montserrat"/>
                <a:sym typeface="Montserrat"/>
              </a:rPr>
              <a:t>3</a:t>
            </a:r>
            <a:endParaRPr b="1" i="0" sz="3000" u="none" cap="none" strike="noStrike">
              <a:solidFill>
                <a:srgbClr val="FFFFFF"/>
              </a:solidFill>
              <a:latin typeface="Montserrat"/>
              <a:ea typeface="Montserrat"/>
              <a:cs typeface="Montserrat"/>
              <a:sym typeface="Montserrat"/>
            </a:endParaRPr>
          </a:p>
        </p:txBody>
      </p:sp>
      <p:sp>
        <p:nvSpPr>
          <p:cNvPr id="568" name="Google Shape;568;gee28d30258_0_803"/>
          <p:cNvSpPr txBox="1"/>
          <p:nvPr/>
        </p:nvSpPr>
        <p:spPr>
          <a:xfrm>
            <a:off x="2542100" y="3863788"/>
            <a:ext cx="5287200" cy="69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pl" sz="2800" u="none" cap="none" strike="noStrike">
                <a:solidFill>
                  <a:srgbClr val="000000"/>
                </a:solidFill>
                <a:latin typeface="Montserrat SemiBold"/>
                <a:ea typeface="Montserrat SemiBold"/>
                <a:cs typeface="Montserrat SemiBold"/>
                <a:sym typeface="Montserrat SemiBold"/>
              </a:rPr>
              <a:t>Define the audience group</a:t>
            </a:r>
            <a:endParaRPr b="0" i="0" sz="2800" u="none" cap="none" strike="noStrike">
              <a:solidFill>
                <a:srgbClr val="000000"/>
              </a:solidFill>
              <a:latin typeface="Montserrat SemiBold"/>
              <a:ea typeface="Montserrat SemiBold"/>
              <a:cs typeface="Montserrat SemiBold"/>
              <a:sym typeface="Montserrat SemiBold"/>
            </a:endParaRPr>
          </a:p>
        </p:txBody>
      </p:sp>
      <p:sp>
        <p:nvSpPr>
          <p:cNvPr id="569" name="Google Shape;569;gee28d30258_0_803"/>
          <p:cNvSpPr/>
          <p:nvPr/>
        </p:nvSpPr>
        <p:spPr>
          <a:xfrm>
            <a:off x="1717000" y="3800863"/>
            <a:ext cx="785100" cy="7851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ee28d30258_0_803"/>
          <p:cNvSpPr txBox="1"/>
          <p:nvPr/>
        </p:nvSpPr>
        <p:spPr>
          <a:xfrm>
            <a:off x="1775800" y="3852613"/>
            <a:ext cx="667500" cy="69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pl" sz="3000" u="none" cap="none" strike="noStrike">
                <a:solidFill>
                  <a:srgbClr val="FFFFFF"/>
                </a:solidFill>
                <a:latin typeface="Montserrat"/>
                <a:ea typeface="Montserrat"/>
                <a:cs typeface="Montserrat"/>
                <a:sym typeface="Montserrat"/>
              </a:rPr>
              <a:t>4</a:t>
            </a:r>
            <a:endParaRPr b="1" i="0" sz="3000" u="none" cap="none" strike="noStrike">
              <a:solidFill>
                <a:srgbClr val="FFFFFF"/>
              </a:solidFill>
              <a:latin typeface="Montserrat"/>
              <a:ea typeface="Montserrat"/>
              <a:cs typeface="Montserrat"/>
              <a:sym typeface="Montserrat"/>
            </a:endParaRPr>
          </a:p>
        </p:txBody>
      </p:sp>
      <p:pic>
        <p:nvPicPr>
          <p:cNvPr id="571" name="Google Shape;571;gee28d30258_0_803"/>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30"/>
          <p:cNvSpPr/>
          <p:nvPr/>
        </p:nvSpPr>
        <p:spPr>
          <a:xfrm>
            <a:off x="0" y="0"/>
            <a:ext cx="9144000" cy="5143500"/>
          </a:xfrm>
          <a:prstGeom prst="rect">
            <a:avLst/>
          </a:prstGeom>
          <a:solidFill>
            <a:srgbClr val="000000">
              <a:alpha val="26274"/>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577" name="Google Shape;577;p30"/>
          <p:cNvPicPr preferRelativeResize="0"/>
          <p:nvPr/>
        </p:nvPicPr>
        <p:blipFill rotWithShape="1">
          <a:blip r:embed="rId3">
            <a:alphaModFix/>
          </a:blip>
          <a:srcRect b="0" l="0" r="0" t="0"/>
          <a:stretch/>
        </p:blipFill>
        <p:spPr>
          <a:xfrm>
            <a:off x="1018975" y="326126"/>
            <a:ext cx="2507102" cy="536299"/>
          </a:xfrm>
          <a:prstGeom prst="rect">
            <a:avLst/>
          </a:prstGeom>
          <a:noFill/>
          <a:ln>
            <a:noFill/>
          </a:ln>
        </p:spPr>
      </p:pic>
      <p:sp>
        <p:nvSpPr>
          <p:cNvPr id="578" name="Google Shape;578;p30"/>
          <p:cNvSpPr txBox="1"/>
          <p:nvPr/>
        </p:nvSpPr>
        <p:spPr>
          <a:xfrm>
            <a:off x="256525" y="919838"/>
            <a:ext cx="4032000" cy="2255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0" i="0" lang="pl" sz="4000" u="none" cap="none" strike="noStrike">
                <a:solidFill>
                  <a:srgbClr val="00FFC2"/>
                </a:solidFill>
                <a:latin typeface="Montserrat ExtraBold"/>
                <a:ea typeface="Montserrat ExtraBold"/>
                <a:cs typeface="Montserrat ExtraBold"/>
                <a:sym typeface="Montserrat ExtraBold"/>
              </a:rPr>
              <a:t>THANK YOU</a:t>
            </a:r>
            <a:endParaRPr b="0" i="0" sz="4000" u="none" cap="none" strike="noStrike">
              <a:solidFill>
                <a:srgbClr val="00FFC2"/>
              </a:solidFill>
              <a:latin typeface="Montserrat ExtraBold"/>
              <a:ea typeface="Montserrat ExtraBold"/>
              <a:cs typeface="Montserrat ExtraBold"/>
              <a:sym typeface="Montserrat ExtraBold"/>
            </a:endParaRPr>
          </a:p>
          <a:p>
            <a:pPr indent="0" lvl="0" marL="0" marR="0" rtl="0" algn="ctr">
              <a:lnSpc>
                <a:spcPct val="100000"/>
              </a:lnSpc>
              <a:spcBef>
                <a:spcPts val="0"/>
              </a:spcBef>
              <a:spcAft>
                <a:spcPts val="0"/>
              </a:spcAft>
              <a:buClr>
                <a:srgbClr val="000000"/>
              </a:buClr>
              <a:buSzPts val="4000"/>
              <a:buFont typeface="Arial"/>
              <a:buNone/>
            </a:pPr>
            <a:r>
              <a:rPr b="0" i="0" lang="pl" sz="4000" u="none" cap="none" strike="noStrike">
                <a:solidFill>
                  <a:srgbClr val="00FFC2"/>
                </a:solidFill>
                <a:latin typeface="Montserrat ExtraBold"/>
                <a:ea typeface="Montserrat ExtraBold"/>
                <a:cs typeface="Montserrat ExtraBold"/>
                <a:sym typeface="Montserrat ExtraBold"/>
              </a:rPr>
              <a:t>FOR YOUR ATTENTION</a:t>
            </a:r>
            <a:endParaRPr b="0" i="0" sz="4000" u="none" cap="none" strike="noStrike">
              <a:solidFill>
                <a:srgbClr val="00FFC2"/>
              </a:solidFill>
              <a:latin typeface="Montserrat ExtraBold"/>
              <a:ea typeface="Montserrat ExtraBold"/>
              <a:cs typeface="Montserrat ExtraBold"/>
              <a:sym typeface="Montserrat ExtraBold"/>
            </a:endParaRPr>
          </a:p>
        </p:txBody>
      </p:sp>
      <p:pic>
        <p:nvPicPr>
          <p:cNvPr id="579" name="Google Shape;579;p30"/>
          <p:cNvPicPr preferRelativeResize="0"/>
          <p:nvPr/>
        </p:nvPicPr>
        <p:blipFill rotWithShape="1">
          <a:blip r:embed="rId4">
            <a:alphaModFix/>
          </a:blip>
          <a:srcRect b="0" l="0" r="0" t="0"/>
          <a:stretch/>
        </p:blipFill>
        <p:spPr>
          <a:xfrm>
            <a:off x="7218800" y="4728951"/>
            <a:ext cx="1925202" cy="414550"/>
          </a:xfrm>
          <a:prstGeom prst="rect">
            <a:avLst/>
          </a:prstGeom>
          <a:noFill/>
          <a:ln>
            <a:noFill/>
          </a:ln>
        </p:spPr>
      </p:pic>
      <p:sp>
        <p:nvSpPr>
          <p:cNvPr id="580" name="Google Shape;580;p30"/>
          <p:cNvSpPr txBox="1"/>
          <p:nvPr/>
        </p:nvSpPr>
        <p:spPr>
          <a:xfrm>
            <a:off x="311425" y="3232650"/>
            <a:ext cx="3922200" cy="17856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1600"/>
              <a:buFont typeface="Arial"/>
              <a:buNone/>
            </a:pPr>
            <a:r>
              <a:rPr b="1" i="0" lang="pl" sz="1600" u="none" cap="none" strike="noStrike">
                <a:solidFill>
                  <a:schemeClr val="lt1"/>
                </a:solidFill>
                <a:latin typeface="Montserrat"/>
                <a:ea typeface="Montserrat"/>
                <a:cs typeface="Montserrat"/>
                <a:sym typeface="Montserrat"/>
              </a:rPr>
              <a:t>WOJCIECH GRZEGORZYCA</a:t>
            </a:r>
            <a:br>
              <a:rPr b="0" i="0" lang="pl" sz="1400" u="none" cap="none" strike="noStrike">
                <a:solidFill>
                  <a:schemeClr val="lt1"/>
                </a:solidFill>
                <a:latin typeface="Montserrat SemiBold"/>
                <a:ea typeface="Montserrat SemiBold"/>
                <a:cs typeface="Montserrat SemiBold"/>
                <a:sym typeface="Montserrat SemiBold"/>
              </a:rPr>
            </a:br>
            <a:r>
              <a:rPr b="0" i="0" lang="pl" sz="1400" u="none" cap="none" strike="noStrike">
                <a:solidFill>
                  <a:schemeClr val="lt1"/>
                </a:solidFill>
                <a:uFill>
                  <a:noFill/>
                </a:uFill>
                <a:latin typeface="Montserrat SemiBold"/>
                <a:ea typeface="Montserrat SemiBold"/>
                <a:cs typeface="Montserrat SemiBold"/>
                <a:sym typeface="Montserrat SemiBold"/>
                <a:hlinkClick r:id="rId5">
                  <a:extLst>
                    <a:ext uri="{A12FA001-AC4F-418D-AE19-62706E023703}">
                      <ahyp:hlinkClr val="tx"/>
                    </a:ext>
                  </a:extLst>
                </a:hlinkClick>
              </a:rPr>
              <a:t>wojciech.grzegorzyca@gameset.co</a:t>
            </a:r>
            <a:endParaRPr b="0" i="0" sz="1400" u="none" cap="none" strike="noStrike">
              <a:solidFill>
                <a:schemeClr val="lt1"/>
              </a:solidFill>
              <a:latin typeface="Montserrat SemiBold"/>
              <a:ea typeface="Montserrat SemiBold"/>
              <a:cs typeface="Montserrat SemiBold"/>
              <a:sym typeface="Montserrat SemiBold"/>
            </a:endParaRPr>
          </a:p>
          <a:p>
            <a:pPr indent="0" lvl="0" marL="0" marR="0" rtl="0" algn="ctr">
              <a:lnSpc>
                <a:spcPct val="150000"/>
              </a:lnSpc>
              <a:spcBef>
                <a:spcPts val="0"/>
              </a:spcBef>
              <a:spcAft>
                <a:spcPts val="0"/>
              </a:spcAft>
              <a:buClr>
                <a:srgbClr val="000000"/>
              </a:buClr>
              <a:buSzPts val="1600"/>
              <a:buFont typeface="Arial"/>
              <a:buNone/>
            </a:pPr>
            <a:r>
              <a:t/>
            </a:r>
            <a:endParaRPr b="0" i="0" sz="1400" u="none" cap="none" strike="noStrike">
              <a:solidFill>
                <a:schemeClr val="lt1"/>
              </a:solidFill>
              <a:latin typeface="Montserrat SemiBold"/>
              <a:ea typeface="Montserrat SemiBold"/>
              <a:cs typeface="Montserrat SemiBold"/>
              <a:sym typeface="Montserrat SemiBold"/>
            </a:endParaRPr>
          </a:p>
          <a:p>
            <a:pPr indent="0" lvl="0" marL="0" marR="0" rtl="0" algn="ctr">
              <a:lnSpc>
                <a:spcPct val="150000"/>
              </a:lnSpc>
              <a:spcBef>
                <a:spcPts val="0"/>
              </a:spcBef>
              <a:spcAft>
                <a:spcPts val="0"/>
              </a:spcAft>
              <a:buClr>
                <a:srgbClr val="000000"/>
              </a:buClr>
              <a:buSzPts val="1600"/>
              <a:buFont typeface="Arial"/>
              <a:buNone/>
            </a:pPr>
            <a:r>
              <a:rPr b="1" i="0" lang="pl" sz="1600" u="none" cap="none" strike="noStrike">
                <a:solidFill>
                  <a:schemeClr val="lt1"/>
                </a:solidFill>
                <a:latin typeface="Montserrat"/>
                <a:ea typeface="Montserrat"/>
                <a:cs typeface="Montserrat"/>
                <a:sym typeface="Montserrat"/>
              </a:rPr>
              <a:t>BARTOSZ SEMEGIN</a:t>
            </a:r>
            <a:br>
              <a:rPr b="0" i="0" lang="pl" sz="1400" u="none" cap="none" strike="noStrike">
                <a:solidFill>
                  <a:schemeClr val="lt1"/>
                </a:solidFill>
                <a:latin typeface="Montserrat SemiBold"/>
                <a:ea typeface="Montserrat SemiBold"/>
                <a:cs typeface="Montserrat SemiBold"/>
                <a:sym typeface="Montserrat SemiBold"/>
              </a:rPr>
            </a:br>
            <a:r>
              <a:rPr b="0" i="0" lang="pl" sz="1400" u="none" cap="none" strike="noStrike">
                <a:solidFill>
                  <a:schemeClr val="lt1"/>
                </a:solidFill>
                <a:latin typeface="Montserrat SemiBold"/>
                <a:ea typeface="Montserrat SemiBold"/>
                <a:cs typeface="Montserrat SemiBold"/>
                <a:sym typeface="Montserrat SemiBold"/>
              </a:rPr>
              <a:t>bartosz.semegin</a:t>
            </a:r>
            <a:r>
              <a:rPr b="0" i="0" lang="pl" sz="1400" u="none" cap="none" strike="noStrike">
                <a:solidFill>
                  <a:schemeClr val="lt1"/>
                </a:solidFill>
                <a:uFill>
                  <a:noFill/>
                </a:uFill>
                <a:latin typeface="Montserrat SemiBold"/>
                <a:ea typeface="Montserrat SemiBold"/>
                <a:cs typeface="Montserrat SemiBold"/>
                <a:sym typeface="Montserrat SemiBold"/>
                <a:hlinkClick r:id="rId6">
                  <a:extLst>
                    <a:ext uri="{A12FA001-AC4F-418D-AE19-62706E023703}">
                      <ahyp:hlinkClr val="tx"/>
                    </a:ext>
                  </a:extLst>
                </a:hlinkClick>
              </a:rPr>
              <a:t>@gameset.co</a:t>
            </a:r>
            <a:endParaRPr b="0" i="0" sz="1400" u="none" cap="none" strike="noStrike">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3"/>
          <p:cNvPicPr preferRelativeResize="0"/>
          <p:nvPr/>
        </p:nvPicPr>
        <p:blipFill rotWithShape="1">
          <a:blip r:embed="rId3">
            <a:alphaModFix/>
          </a:blip>
          <a:srcRect b="0" l="0" r="0" t="92816"/>
          <a:stretch/>
        </p:blipFill>
        <p:spPr>
          <a:xfrm>
            <a:off x="0" y="4793500"/>
            <a:ext cx="9144000" cy="369475"/>
          </a:xfrm>
          <a:prstGeom prst="flowChartManualInput">
            <a:avLst/>
          </a:prstGeom>
          <a:noFill/>
          <a:ln>
            <a:noFill/>
          </a:ln>
        </p:spPr>
      </p:pic>
      <p:pic>
        <p:nvPicPr>
          <p:cNvPr id="272" name="Google Shape;272;p3"/>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273" name="Google Shape;273;p3"/>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274" name="Google Shape;274;p3"/>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pl" sz="2600">
                <a:solidFill>
                  <a:schemeClr val="accent5"/>
                </a:solidFill>
                <a:latin typeface="Montserrat ExtraBold"/>
                <a:ea typeface="Montserrat ExtraBold"/>
                <a:cs typeface="Montserrat ExtraBold"/>
                <a:sym typeface="Montserrat ExtraBold"/>
              </a:rPr>
              <a:t>TODAY’S PRESENTATION AGENDA:</a:t>
            </a:r>
            <a:endParaRPr b="0" i="0" sz="2300" u="none" cap="none" strike="noStrike">
              <a:solidFill>
                <a:srgbClr val="041737"/>
              </a:solidFill>
              <a:latin typeface="Montserrat ExtraBold"/>
              <a:ea typeface="Montserrat ExtraBold"/>
              <a:cs typeface="Montserrat ExtraBold"/>
              <a:sym typeface="Montserrat ExtraBold"/>
            </a:endParaRPr>
          </a:p>
        </p:txBody>
      </p:sp>
      <p:sp>
        <p:nvSpPr>
          <p:cNvPr id="275" name="Google Shape;275;p3"/>
          <p:cNvSpPr txBox="1"/>
          <p:nvPr/>
        </p:nvSpPr>
        <p:spPr>
          <a:xfrm>
            <a:off x="1840350" y="915488"/>
            <a:ext cx="5463300" cy="3570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Redefinition of known terms</a:t>
            </a:r>
            <a:endParaRPr sz="2200">
              <a:solidFill>
                <a:schemeClr val="accent5"/>
              </a:solidFill>
              <a:latin typeface="Montserrat SemiBold"/>
              <a:ea typeface="Montserrat SemiBold"/>
              <a:cs typeface="Montserrat SemiBold"/>
              <a:sym typeface="Montserrat SemiBold"/>
            </a:endParaRPr>
          </a:p>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The gaming phenomenon</a:t>
            </a:r>
            <a:endParaRPr sz="2200">
              <a:solidFill>
                <a:schemeClr val="accent5"/>
              </a:solidFill>
              <a:latin typeface="Montserrat SemiBold"/>
              <a:ea typeface="Montserrat SemiBold"/>
              <a:cs typeface="Montserrat SemiBold"/>
              <a:sym typeface="Montserrat SemiBold"/>
            </a:endParaRPr>
          </a:p>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The gaming’s role in marketing</a:t>
            </a:r>
            <a:endParaRPr sz="2200">
              <a:solidFill>
                <a:schemeClr val="accent5"/>
              </a:solidFill>
              <a:latin typeface="Montserrat SemiBold"/>
              <a:ea typeface="Montserrat SemiBold"/>
              <a:cs typeface="Montserrat SemiBold"/>
              <a:sym typeface="Montserrat SemiBold"/>
            </a:endParaRPr>
          </a:p>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A few practical tips for you</a:t>
            </a:r>
            <a:endParaRPr sz="2200">
              <a:solidFill>
                <a:schemeClr val="accent5"/>
              </a:solidFill>
              <a:latin typeface="Montserrat SemiBold"/>
              <a:ea typeface="Montserrat SemiBold"/>
              <a:cs typeface="Montserrat SemiBold"/>
              <a:sym typeface="Montserrat SemiBold"/>
            </a:endParaRPr>
          </a:p>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Our campaigns' case studies</a:t>
            </a:r>
            <a:endParaRPr sz="2200">
              <a:solidFill>
                <a:schemeClr val="accent5"/>
              </a:solidFill>
              <a:latin typeface="Montserrat SemiBold"/>
              <a:ea typeface="Montserrat SemiBold"/>
              <a:cs typeface="Montserrat SemiBold"/>
              <a:sym typeface="Montserrat SemiBold"/>
            </a:endParaRPr>
          </a:p>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Answer for the title question</a:t>
            </a:r>
            <a:endParaRPr sz="2200">
              <a:solidFill>
                <a:schemeClr val="accent5"/>
              </a:solidFill>
              <a:latin typeface="Montserrat SemiBold"/>
              <a:ea typeface="Montserrat SemiBold"/>
              <a:cs typeface="Montserrat SemiBold"/>
              <a:sym typeface="Montserrat SemiBold"/>
            </a:endParaRPr>
          </a:p>
          <a:p>
            <a:pPr indent="-368300" lvl="0" marL="457200" marR="0" rtl="0" algn="l">
              <a:lnSpc>
                <a:spcPct val="150000"/>
              </a:lnSpc>
              <a:spcBef>
                <a:spcPts val="0"/>
              </a:spcBef>
              <a:spcAft>
                <a:spcPts val="0"/>
              </a:spcAft>
              <a:buClr>
                <a:schemeClr val="accent5"/>
              </a:buClr>
              <a:buSzPts val="2200"/>
              <a:buFont typeface="Montserrat SemiBold"/>
              <a:buAutoNum type="arabicPeriod"/>
            </a:pPr>
            <a:r>
              <a:rPr lang="pl" sz="2200">
                <a:solidFill>
                  <a:schemeClr val="accent5"/>
                </a:solidFill>
                <a:latin typeface="Montserrat SemiBold"/>
                <a:ea typeface="Montserrat SemiBold"/>
                <a:cs typeface="Montserrat SemiBold"/>
                <a:sym typeface="Montserrat SemiBold"/>
              </a:rPr>
              <a:t>Time for your questions</a:t>
            </a:r>
            <a:endParaRPr sz="2200">
              <a:solidFill>
                <a:schemeClr val="accent5"/>
              </a:solidFill>
              <a:latin typeface="Montserrat SemiBold"/>
              <a:ea typeface="Montserrat SemiBold"/>
              <a:cs typeface="Montserrat SemiBold"/>
              <a:sym typeface="Montserrat SemiBold"/>
            </a:endParaRPr>
          </a:p>
        </p:txBody>
      </p:sp>
      <p:pic>
        <p:nvPicPr>
          <p:cNvPr id="276" name="Google Shape;276;p3"/>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g12e38383ea9_0_277"/>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282" name="Google Shape;282;g12e38383ea9_0_277"/>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283" name="Google Shape;283;g12e38383ea9_0_277"/>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pic>
        <p:nvPicPr>
          <p:cNvPr id="284" name="Google Shape;284;g12e38383ea9_0_277"/>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sp>
        <p:nvSpPr>
          <p:cNvPr id="285" name="Google Shape;285;g12e38383ea9_0_277"/>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GAMING AND GAMERS</a:t>
            </a:r>
            <a:endParaRPr b="0" i="0" sz="2300" u="none" cap="none" strike="noStrike">
              <a:solidFill>
                <a:srgbClr val="041737"/>
              </a:solidFill>
              <a:latin typeface="Montserrat ExtraBold"/>
              <a:ea typeface="Montserrat ExtraBold"/>
              <a:cs typeface="Montserrat ExtraBold"/>
              <a:sym typeface="Montserrat ExtraBold"/>
            </a:endParaRPr>
          </a:p>
        </p:txBody>
      </p:sp>
      <p:sp>
        <p:nvSpPr>
          <p:cNvPr id="286" name="Google Shape;286;g12e38383ea9_0_277"/>
          <p:cNvSpPr txBox="1"/>
          <p:nvPr/>
        </p:nvSpPr>
        <p:spPr>
          <a:xfrm>
            <a:off x="350388" y="1309125"/>
            <a:ext cx="3668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pl" sz="6000" u="none" cap="none" strike="noStrike">
                <a:solidFill>
                  <a:schemeClr val="lt1"/>
                </a:solidFill>
                <a:highlight>
                  <a:srgbClr val="5A00FA"/>
                </a:highlight>
                <a:latin typeface="Montserrat"/>
                <a:ea typeface="Montserrat"/>
                <a:cs typeface="Montserrat"/>
                <a:sym typeface="Montserrat"/>
              </a:rPr>
              <a:t>GAMING</a:t>
            </a:r>
            <a:endParaRPr b="1" i="0" sz="6000" u="none" cap="none" strike="noStrike">
              <a:solidFill>
                <a:schemeClr val="lt1"/>
              </a:solidFill>
              <a:highlight>
                <a:srgbClr val="5A00FA"/>
              </a:highlight>
              <a:latin typeface="Montserrat"/>
              <a:ea typeface="Montserrat"/>
              <a:cs typeface="Montserrat"/>
              <a:sym typeface="Montserrat"/>
            </a:endParaRPr>
          </a:p>
        </p:txBody>
      </p:sp>
      <p:sp>
        <p:nvSpPr>
          <p:cNvPr id="287" name="Google Shape;287;g12e38383ea9_0_277"/>
          <p:cNvSpPr txBox="1"/>
          <p:nvPr/>
        </p:nvSpPr>
        <p:spPr>
          <a:xfrm>
            <a:off x="3808200" y="1262925"/>
            <a:ext cx="47355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pl" sz="2000" u="none" cap="none" strike="noStrike">
                <a:solidFill>
                  <a:schemeClr val="accent5"/>
                </a:solidFill>
                <a:latin typeface="Montserrat SemiBold"/>
                <a:ea typeface="Montserrat SemiBold"/>
                <a:cs typeface="Montserrat SemiBold"/>
                <a:sym typeface="Montserrat SemiBold"/>
              </a:rPr>
              <a:t>IS EVERYTHING RELATED TO PLAYING, CREATING AND WATCHING VIDEO GAMES.</a:t>
            </a:r>
            <a:endParaRPr b="0" i="0" sz="2000" u="none" cap="none" strike="noStrike">
              <a:solidFill>
                <a:schemeClr val="accent5"/>
              </a:solidFill>
              <a:latin typeface="Montserrat SemiBold"/>
              <a:ea typeface="Montserrat SemiBold"/>
              <a:cs typeface="Montserrat SemiBold"/>
              <a:sym typeface="Montserrat SemiBold"/>
            </a:endParaRPr>
          </a:p>
        </p:txBody>
      </p:sp>
      <p:sp>
        <p:nvSpPr>
          <p:cNvPr id="288" name="Google Shape;288;g12e38383ea9_0_277"/>
          <p:cNvSpPr txBox="1"/>
          <p:nvPr/>
        </p:nvSpPr>
        <p:spPr>
          <a:xfrm>
            <a:off x="3808188" y="2938375"/>
            <a:ext cx="5079900" cy="1200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pl" sz="2000" u="none" cap="none" strike="noStrike">
                <a:solidFill>
                  <a:schemeClr val="accent5"/>
                </a:solidFill>
                <a:latin typeface="Montserrat SemiBold"/>
                <a:ea typeface="Montserrat SemiBold"/>
                <a:cs typeface="Montserrat SemiBold"/>
                <a:sym typeface="Montserrat SemiBold"/>
              </a:rPr>
              <a:t>ARE PEOPLE ENGAGED "ACTIVELY" (PLAYING) AND "PASSIVELY" (CONSUMING CONTENT) IN GAMING.</a:t>
            </a:r>
            <a:endParaRPr b="0" i="0" sz="2000" u="none" cap="none" strike="noStrike">
              <a:solidFill>
                <a:schemeClr val="accent5"/>
              </a:solidFill>
              <a:latin typeface="Montserrat SemiBold"/>
              <a:ea typeface="Montserrat SemiBold"/>
              <a:cs typeface="Montserrat SemiBold"/>
              <a:sym typeface="Montserrat SemiBold"/>
            </a:endParaRPr>
          </a:p>
        </p:txBody>
      </p:sp>
      <p:sp>
        <p:nvSpPr>
          <p:cNvPr id="289" name="Google Shape;289;g12e38383ea9_0_277"/>
          <p:cNvSpPr txBox="1"/>
          <p:nvPr/>
        </p:nvSpPr>
        <p:spPr>
          <a:xfrm>
            <a:off x="255913" y="2984575"/>
            <a:ext cx="36687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0"/>
              <a:buFont typeface="Arial"/>
              <a:buNone/>
            </a:pPr>
            <a:r>
              <a:rPr b="1" i="0" lang="pl" sz="6000" u="none" cap="none" strike="noStrike">
                <a:solidFill>
                  <a:schemeClr val="lt1"/>
                </a:solidFill>
                <a:highlight>
                  <a:schemeClr val="accent2"/>
                </a:highlight>
                <a:latin typeface="Montserrat"/>
                <a:ea typeface="Montserrat"/>
                <a:cs typeface="Montserrat"/>
                <a:sym typeface="Montserrat"/>
              </a:rPr>
              <a:t>GAMERS   </a:t>
            </a:r>
            <a:endParaRPr b="1" i="0" sz="6000" u="none" cap="none" strike="noStrike">
              <a:solidFill>
                <a:schemeClr val="lt1"/>
              </a:solidFill>
              <a:highlight>
                <a:schemeClr val="accent2"/>
              </a:highlight>
              <a:latin typeface="Montserrat"/>
              <a:ea typeface="Montserrat"/>
              <a:cs typeface="Montserrat"/>
              <a:sym typeface="Montserrat"/>
            </a:endParaRPr>
          </a:p>
        </p:txBody>
      </p:sp>
      <p:pic>
        <p:nvPicPr>
          <p:cNvPr id="290" name="Google Shape;290;g12e38383ea9_0_277"/>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gee28d30258_0_31"/>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296" name="Google Shape;296;gee28d30258_0_31"/>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297" name="Google Shape;297;gee28d30258_0_31"/>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298" name="Google Shape;298;gee28d30258_0_31"/>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WHAT GAMING MARKETING IS?</a:t>
            </a:r>
            <a:endParaRPr b="0" i="0" sz="2300" u="none" cap="none" strike="noStrike">
              <a:solidFill>
                <a:srgbClr val="041737"/>
              </a:solidFill>
              <a:latin typeface="Montserrat ExtraBold"/>
              <a:ea typeface="Montserrat ExtraBold"/>
              <a:cs typeface="Montserrat ExtraBold"/>
              <a:sym typeface="Montserrat ExtraBold"/>
            </a:endParaRPr>
          </a:p>
        </p:txBody>
      </p:sp>
      <p:sp>
        <p:nvSpPr>
          <p:cNvPr id="299" name="Google Shape;299;gee28d30258_0_31"/>
          <p:cNvSpPr txBox="1"/>
          <p:nvPr/>
        </p:nvSpPr>
        <p:spPr>
          <a:xfrm>
            <a:off x="203250" y="1313963"/>
            <a:ext cx="87375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800"/>
              <a:buFont typeface="Arial"/>
              <a:buNone/>
            </a:pPr>
            <a:r>
              <a:rPr b="1" i="0" lang="pl" sz="4800" u="none" cap="none" strike="noStrike">
                <a:solidFill>
                  <a:schemeClr val="lt1"/>
                </a:solidFill>
                <a:highlight>
                  <a:srgbClr val="5A00FA"/>
                </a:highlight>
                <a:latin typeface="Montserrat"/>
                <a:ea typeface="Montserrat"/>
                <a:cs typeface="Montserrat"/>
                <a:sym typeface="Montserrat"/>
              </a:rPr>
              <a:t>GAMING </a:t>
            </a:r>
            <a:r>
              <a:rPr b="1" i="0" lang="pl" sz="4800" u="none" cap="none" strike="noStrike">
                <a:solidFill>
                  <a:schemeClr val="lt1"/>
                </a:solidFill>
                <a:highlight>
                  <a:srgbClr val="00FFC2"/>
                </a:highlight>
                <a:latin typeface="Montserrat"/>
                <a:ea typeface="Montserrat"/>
                <a:cs typeface="Montserrat"/>
                <a:sym typeface="Montserrat"/>
              </a:rPr>
              <a:t> MARKETING</a:t>
            </a:r>
            <a:endParaRPr b="1" i="0" sz="4800" u="none" cap="none" strike="noStrike">
              <a:solidFill>
                <a:schemeClr val="lt1"/>
              </a:solidFill>
              <a:highlight>
                <a:srgbClr val="00FFC2"/>
              </a:highlight>
              <a:latin typeface="Montserrat"/>
              <a:ea typeface="Montserrat"/>
              <a:cs typeface="Montserrat"/>
              <a:sym typeface="Montserrat"/>
            </a:endParaRPr>
          </a:p>
        </p:txBody>
      </p:sp>
      <p:sp>
        <p:nvSpPr>
          <p:cNvPr id="300" name="Google Shape;300;gee28d30258_0_31"/>
          <p:cNvSpPr txBox="1"/>
          <p:nvPr/>
        </p:nvSpPr>
        <p:spPr>
          <a:xfrm>
            <a:off x="1227000" y="2179338"/>
            <a:ext cx="6705000" cy="1908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0" i="0" lang="pl" sz="2000" u="none" cap="none" strike="noStrike">
                <a:solidFill>
                  <a:schemeClr val="accent5"/>
                </a:solidFill>
                <a:latin typeface="Montserrat SemiBold"/>
                <a:ea typeface="Montserrat SemiBold"/>
                <a:cs typeface="Montserrat SemiBold"/>
                <a:sym typeface="Montserrat SemiBold"/>
              </a:rPr>
              <a:t>IS ALL </a:t>
            </a:r>
            <a:r>
              <a:rPr b="0" i="0" lang="pl" sz="2000" u="none" cap="none" strike="noStrike">
                <a:solidFill>
                  <a:srgbClr val="00FFC2"/>
                </a:solidFill>
                <a:latin typeface="Montserrat SemiBold"/>
                <a:ea typeface="Montserrat SemiBold"/>
                <a:cs typeface="Montserrat SemiBold"/>
                <a:sym typeface="Montserrat SemiBold"/>
              </a:rPr>
              <a:t>MARKETING COMMUNICATION</a:t>
            </a:r>
            <a:r>
              <a:rPr b="0" i="0" lang="pl" sz="2000" u="none" cap="none" strike="noStrike">
                <a:solidFill>
                  <a:schemeClr val="accent5"/>
                </a:solidFill>
                <a:latin typeface="Montserrat SemiBold"/>
                <a:ea typeface="Montserrat SemiBold"/>
                <a:cs typeface="Montserrat SemiBold"/>
                <a:sym typeface="Montserrat SemiBold"/>
              </a:rPr>
              <a:t> THAT USES </a:t>
            </a:r>
            <a:r>
              <a:rPr b="0" i="0" lang="pl" sz="2000" u="none" cap="none" strike="noStrike">
                <a:solidFill>
                  <a:srgbClr val="5A00FA"/>
                </a:solidFill>
                <a:latin typeface="Montserrat SemiBold"/>
                <a:ea typeface="Montserrat SemiBold"/>
                <a:cs typeface="Montserrat SemiBold"/>
                <a:sym typeface="Montserrat SemiBold"/>
              </a:rPr>
              <a:t>GAMING PHENOMENON</a:t>
            </a:r>
            <a:r>
              <a:rPr b="0" i="0" lang="pl" sz="2000" u="none" cap="none" strike="noStrike">
                <a:solidFill>
                  <a:schemeClr val="accent5"/>
                </a:solidFill>
                <a:latin typeface="Montserrat SemiBold"/>
                <a:ea typeface="Montserrat SemiBold"/>
                <a:cs typeface="Montserrat SemiBold"/>
                <a:sym typeface="Montserrat SemiBold"/>
              </a:rPr>
              <a:t> TO GENERATE BRAND AWARENESS, CREATE IMAGE OR DRIVE SALES.</a:t>
            </a:r>
            <a:endParaRPr b="0" i="0" sz="2000" u="none" cap="none" strike="noStrike">
              <a:solidFill>
                <a:schemeClr val="accent5"/>
              </a:solidFill>
              <a:latin typeface="Montserrat SemiBold"/>
              <a:ea typeface="Montserrat SemiBold"/>
              <a:cs typeface="Montserrat SemiBold"/>
              <a:sym typeface="Montserrat SemiBold"/>
            </a:endParaRPr>
          </a:p>
          <a:p>
            <a:pPr indent="0" lvl="0" marL="0" marR="0" rtl="0" algn="ctr">
              <a:lnSpc>
                <a:spcPct val="115000"/>
              </a:lnSpc>
              <a:spcBef>
                <a:spcPts val="0"/>
              </a:spcBef>
              <a:spcAft>
                <a:spcPts val="0"/>
              </a:spcAft>
              <a:buClr>
                <a:srgbClr val="000000"/>
              </a:buClr>
              <a:buSzPts val="2000"/>
              <a:buFont typeface="Arial"/>
              <a:buNone/>
            </a:pPr>
            <a:r>
              <a:t/>
            </a:r>
            <a:endParaRPr b="0" i="0" sz="2000" u="none" cap="none" strike="noStrike">
              <a:solidFill>
                <a:schemeClr val="accent5"/>
              </a:solidFill>
              <a:latin typeface="Montserrat SemiBold"/>
              <a:ea typeface="Montserrat SemiBold"/>
              <a:cs typeface="Montserrat SemiBold"/>
              <a:sym typeface="Montserrat SemiBold"/>
            </a:endParaRPr>
          </a:p>
          <a:p>
            <a:pPr indent="0" lvl="0" marL="0" marR="0" rtl="0" algn="ctr">
              <a:lnSpc>
                <a:spcPct val="115000"/>
              </a:lnSpc>
              <a:spcBef>
                <a:spcPts val="0"/>
              </a:spcBef>
              <a:spcAft>
                <a:spcPts val="0"/>
              </a:spcAft>
              <a:buClr>
                <a:srgbClr val="000000"/>
              </a:buClr>
              <a:buSzPts val="2000"/>
              <a:buFont typeface="Arial"/>
              <a:buNone/>
            </a:pPr>
            <a:r>
              <a:rPr b="0" i="0" lang="pl" sz="2000" u="none" cap="none" strike="noStrike">
                <a:solidFill>
                  <a:schemeClr val="accent5"/>
                </a:solidFill>
                <a:latin typeface="Montserrat SemiBold"/>
                <a:ea typeface="Montserrat SemiBold"/>
                <a:cs typeface="Montserrat SemiBold"/>
                <a:sym typeface="Montserrat SemiBold"/>
              </a:rPr>
              <a:t>THE TARGET GROUP IS MOST OFTEN GAMERS.</a:t>
            </a:r>
            <a:endParaRPr b="0" i="0" sz="2000" u="none" cap="none" strike="noStrike">
              <a:solidFill>
                <a:schemeClr val="accent5"/>
              </a:solidFill>
              <a:latin typeface="Montserrat SemiBold"/>
              <a:ea typeface="Montserrat SemiBold"/>
              <a:cs typeface="Montserrat SemiBold"/>
              <a:sym typeface="Montserrat SemiBold"/>
            </a:endParaRPr>
          </a:p>
        </p:txBody>
      </p:sp>
      <p:pic>
        <p:nvPicPr>
          <p:cNvPr id="301" name="Google Shape;301;gee28d30258_0_31"/>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g12e38383ea9_0_354"/>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307" name="Google Shape;307;g12e38383ea9_0_354"/>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308" name="Google Shape;308;g12e38383ea9_0_354"/>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pic>
        <p:nvPicPr>
          <p:cNvPr id="309" name="Google Shape;309;g12e38383ea9_0_354"/>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sp>
        <p:nvSpPr>
          <p:cNvPr id="310" name="Google Shape;310;g12e38383ea9_0_354"/>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pl" sz="2600">
                <a:solidFill>
                  <a:schemeClr val="accent5"/>
                </a:solidFill>
                <a:latin typeface="Montserrat ExtraBold"/>
                <a:ea typeface="Montserrat ExtraBold"/>
                <a:cs typeface="Montserrat ExtraBold"/>
                <a:sym typeface="Montserrat ExtraBold"/>
              </a:rPr>
              <a:t>ENDEMIC VS. NON-ENDEMIC</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311" name="Google Shape;311;g12e38383ea9_0_354"/>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312" name="Google Shape;312;g12e38383ea9_0_354"/>
          <p:cNvSpPr txBox="1"/>
          <p:nvPr/>
        </p:nvSpPr>
        <p:spPr>
          <a:xfrm>
            <a:off x="0" y="2948550"/>
            <a:ext cx="9144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lang="pl" sz="4000">
                <a:solidFill>
                  <a:schemeClr val="lt1"/>
                </a:solidFill>
                <a:highlight>
                  <a:schemeClr val="accent1"/>
                </a:highlight>
                <a:latin typeface="Montserrat"/>
                <a:ea typeface="Montserrat"/>
                <a:cs typeface="Montserrat"/>
                <a:sym typeface="Montserrat"/>
              </a:rPr>
              <a:t>NON-</a:t>
            </a:r>
            <a:r>
              <a:rPr b="1" lang="pl" sz="4000">
                <a:solidFill>
                  <a:schemeClr val="lt1"/>
                </a:solidFill>
                <a:highlight>
                  <a:schemeClr val="accent1"/>
                </a:highlight>
                <a:latin typeface="Montserrat"/>
                <a:ea typeface="Montserrat"/>
                <a:cs typeface="Montserrat"/>
                <a:sym typeface="Montserrat"/>
              </a:rPr>
              <a:t>ENDEMIC BRANDS</a:t>
            </a:r>
            <a:endParaRPr b="1" i="0" sz="4000" u="none" cap="none" strike="noStrike">
              <a:solidFill>
                <a:schemeClr val="lt1"/>
              </a:solidFill>
              <a:highlight>
                <a:schemeClr val="accent1"/>
              </a:highlight>
              <a:latin typeface="Montserrat"/>
              <a:ea typeface="Montserrat"/>
              <a:cs typeface="Montserrat"/>
              <a:sym typeface="Montserrat"/>
            </a:endParaRPr>
          </a:p>
        </p:txBody>
      </p:sp>
      <p:sp>
        <p:nvSpPr>
          <p:cNvPr id="313" name="Google Shape;313;g12e38383ea9_0_354"/>
          <p:cNvSpPr txBox="1"/>
          <p:nvPr/>
        </p:nvSpPr>
        <p:spPr>
          <a:xfrm>
            <a:off x="830700" y="3711700"/>
            <a:ext cx="74826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lang="pl" sz="2000">
                <a:solidFill>
                  <a:schemeClr val="accent5"/>
                </a:solidFill>
                <a:latin typeface="Montserrat SemiBold"/>
                <a:ea typeface="Montserrat SemiBold"/>
                <a:cs typeface="Montserrat SemiBold"/>
                <a:sym typeface="Montserrat SemiBold"/>
              </a:rPr>
              <a:t>REPRESENT PRODUCTS OR SERVICES THAT</a:t>
            </a:r>
            <a:endParaRPr sz="2000">
              <a:solidFill>
                <a:schemeClr val="accent5"/>
              </a:solidFill>
              <a:latin typeface="Montserrat SemiBold"/>
              <a:ea typeface="Montserrat SemiBold"/>
              <a:cs typeface="Montserrat SemiBold"/>
              <a:sym typeface="Montserrat SemiBold"/>
            </a:endParaRPr>
          </a:p>
          <a:p>
            <a:pPr indent="0" lvl="0" marL="0" marR="0" rtl="0" algn="ctr">
              <a:lnSpc>
                <a:spcPct val="115000"/>
              </a:lnSpc>
              <a:spcBef>
                <a:spcPts val="0"/>
              </a:spcBef>
              <a:spcAft>
                <a:spcPts val="0"/>
              </a:spcAft>
              <a:buClr>
                <a:srgbClr val="000000"/>
              </a:buClr>
              <a:buSzPts val="2000"/>
              <a:buFont typeface="Arial"/>
              <a:buNone/>
            </a:pPr>
            <a:r>
              <a:rPr lang="pl" sz="2000">
                <a:solidFill>
                  <a:schemeClr val="lt1"/>
                </a:solidFill>
                <a:highlight>
                  <a:srgbClr val="00FFC2"/>
                </a:highlight>
                <a:latin typeface="Montserrat SemiBold"/>
                <a:ea typeface="Montserrat SemiBold"/>
                <a:cs typeface="Montserrat SemiBold"/>
                <a:sym typeface="Montserrat SemiBold"/>
              </a:rPr>
              <a:t>ARE NOT USED</a:t>
            </a:r>
            <a:r>
              <a:rPr lang="pl" sz="2000">
                <a:solidFill>
                  <a:schemeClr val="accent5"/>
                </a:solidFill>
                <a:latin typeface="Montserrat SemiBold"/>
                <a:ea typeface="Montserrat SemiBold"/>
                <a:cs typeface="Montserrat SemiBold"/>
                <a:sym typeface="Montserrat SemiBold"/>
              </a:rPr>
              <a:t> FOR PLAYING VIDEO GAMES</a:t>
            </a:r>
            <a:endParaRPr b="0" i="0" sz="2000" u="none" cap="none" strike="noStrike">
              <a:solidFill>
                <a:schemeClr val="accent5"/>
              </a:solidFill>
              <a:latin typeface="Montserrat SemiBold"/>
              <a:ea typeface="Montserrat SemiBold"/>
              <a:cs typeface="Montserrat SemiBold"/>
              <a:sym typeface="Montserrat SemiBold"/>
            </a:endParaRPr>
          </a:p>
        </p:txBody>
      </p:sp>
      <p:sp>
        <p:nvSpPr>
          <p:cNvPr id="314" name="Google Shape;314;g12e38383ea9_0_354"/>
          <p:cNvSpPr txBox="1"/>
          <p:nvPr/>
        </p:nvSpPr>
        <p:spPr>
          <a:xfrm>
            <a:off x="0" y="1038350"/>
            <a:ext cx="9144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lang="pl" sz="4000">
                <a:solidFill>
                  <a:schemeClr val="lt1"/>
                </a:solidFill>
                <a:highlight>
                  <a:srgbClr val="5A00FA"/>
                </a:highlight>
                <a:latin typeface="Montserrat"/>
                <a:ea typeface="Montserrat"/>
                <a:cs typeface="Montserrat"/>
                <a:sym typeface="Montserrat"/>
              </a:rPr>
              <a:t>ENDEMIC BRANDS</a:t>
            </a:r>
            <a:endParaRPr b="1" i="0" sz="4000" u="none" cap="none" strike="noStrike">
              <a:solidFill>
                <a:schemeClr val="lt1"/>
              </a:solidFill>
              <a:highlight>
                <a:srgbClr val="5A00FA"/>
              </a:highlight>
              <a:latin typeface="Montserrat"/>
              <a:ea typeface="Montserrat"/>
              <a:cs typeface="Montserrat"/>
              <a:sym typeface="Montserrat"/>
            </a:endParaRPr>
          </a:p>
        </p:txBody>
      </p:sp>
      <p:sp>
        <p:nvSpPr>
          <p:cNvPr id="315" name="Google Shape;315;g12e38383ea9_0_354"/>
          <p:cNvSpPr txBox="1"/>
          <p:nvPr/>
        </p:nvSpPr>
        <p:spPr>
          <a:xfrm>
            <a:off x="830700" y="1801500"/>
            <a:ext cx="74826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lang="pl" sz="2000">
                <a:solidFill>
                  <a:schemeClr val="accent5"/>
                </a:solidFill>
                <a:latin typeface="Montserrat SemiBold"/>
                <a:ea typeface="Montserrat SemiBold"/>
                <a:cs typeface="Montserrat SemiBold"/>
                <a:sym typeface="Montserrat SemiBold"/>
              </a:rPr>
              <a:t>REPRESENT PRODUCTS OR SERVICES THAT</a:t>
            </a:r>
            <a:endParaRPr sz="2000">
              <a:solidFill>
                <a:schemeClr val="accent5"/>
              </a:solidFill>
              <a:latin typeface="Montserrat SemiBold"/>
              <a:ea typeface="Montserrat SemiBold"/>
              <a:cs typeface="Montserrat SemiBold"/>
              <a:sym typeface="Montserrat SemiBold"/>
            </a:endParaRPr>
          </a:p>
          <a:p>
            <a:pPr indent="0" lvl="0" marL="0" marR="0" rtl="0" algn="ctr">
              <a:lnSpc>
                <a:spcPct val="115000"/>
              </a:lnSpc>
              <a:spcBef>
                <a:spcPts val="0"/>
              </a:spcBef>
              <a:spcAft>
                <a:spcPts val="0"/>
              </a:spcAft>
              <a:buNone/>
            </a:pPr>
            <a:r>
              <a:rPr lang="pl" sz="2000">
                <a:solidFill>
                  <a:schemeClr val="lt1"/>
                </a:solidFill>
                <a:highlight>
                  <a:srgbClr val="5A00FA"/>
                </a:highlight>
                <a:latin typeface="Montserrat SemiBold"/>
                <a:ea typeface="Montserrat SemiBold"/>
                <a:cs typeface="Montserrat SemiBold"/>
                <a:sym typeface="Montserrat SemiBold"/>
              </a:rPr>
              <a:t>ARE USED</a:t>
            </a:r>
            <a:r>
              <a:rPr lang="pl" sz="2000">
                <a:solidFill>
                  <a:schemeClr val="accent5"/>
                </a:solidFill>
                <a:latin typeface="Montserrat SemiBold"/>
                <a:ea typeface="Montserrat SemiBold"/>
                <a:cs typeface="Montserrat SemiBold"/>
                <a:sym typeface="Montserrat SemiBold"/>
              </a:rPr>
              <a:t> FOR PLAYING VIDEO GAMES</a:t>
            </a:r>
            <a:endParaRPr sz="2000">
              <a:solidFill>
                <a:schemeClr val="accent5"/>
              </a:solidFill>
              <a:latin typeface="Montserrat SemiBold"/>
              <a:ea typeface="Montserrat SemiBold"/>
              <a:cs typeface="Montserrat SemiBold"/>
              <a:sym typeface="Montserrat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g12d6b0f35e5_0_175"/>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321" name="Google Shape;321;g12d6b0f35e5_0_175"/>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322" name="Google Shape;322;g12d6b0f35e5_0_175"/>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323" name="Google Shape;323;g12d6b0f35e5_0_175"/>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WHY GAMING?</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324" name="Google Shape;324;g12d6b0f35e5_0_175"/>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325" name="Google Shape;325;g12d6b0f35e5_0_175"/>
          <p:cNvSpPr txBox="1"/>
          <p:nvPr/>
        </p:nvSpPr>
        <p:spPr>
          <a:xfrm>
            <a:off x="281300" y="2850800"/>
            <a:ext cx="28857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more gamers aged 18-45</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prefer video games </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over TV or movies </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26" name="Google Shape;326;g12d6b0f35e5_0_175"/>
          <p:cNvSpPr/>
          <p:nvPr/>
        </p:nvSpPr>
        <p:spPr>
          <a:xfrm>
            <a:off x="613250" y="1001025"/>
            <a:ext cx="2221800" cy="5136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pl" sz="1600" u="none" cap="none" strike="noStrike">
                <a:solidFill>
                  <a:srgbClr val="000000"/>
                </a:solidFill>
                <a:latin typeface="Montserrat Black"/>
                <a:ea typeface="Montserrat Black"/>
                <a:cs typeface="Montserrat Black"/>
                <a:sym typeface="Montserrat Black"/>
              </a:rPr>
              <a:t>ELUSIVENESS</a:t>
            </a:r>
            <a:endParaRPr b="0" i="0" sz="1600" u="none" cap="none" strike="noStrike">
              <a:solidFill>
                <a:srgbClr val="000000"/>
              </a:solidFill>
              <a:latin typeface="Montserrat Black"/>
              <a:ea typeface="Montserrat Black"/>
              <a:cs typeface="Montserrat Black"/>
              <a:sym typeface="Montserrat Black"/>
            </a:endParaRPr>
          </a:p>
        </p:txBody>
      </p:sp>
      <p:sp>
        <p:nvSpPr>
          <p:cNvPr id="327" name="Google Shape;327;g12d6b0f35e5_0_175"/>
          <p:cNvSpPr/>
          <p:nvPr/>
        </p:nvSpPr>
        <p:spPr>
          <a:xfrm>
            <a:off x="3461100" y="1001025"/>
            <a:ext cx="2221800" cy="5136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pl" sz="1600" u="none" cap="none" strike="noStrike">
                <a:solidFill>
                  <a:srgbClr val="000000"/>
                </a:solidFill>
                <a:latin typeface="Montserrat Black"/>
                <a:ea typeface="Montserrat Black"/>
                <a:cs typeface="Montserrat Black"/>
                <a:sym typeface="Montserrat Black"/>
              </a:rPr>
              <a:t>ENGAGEMENT</a:t>
            </a:r>
            <a:endParaRPr b="0" i="0" sz="1600" u="none" cap="none" strike="noStrike">
              <a:solidFill>
                <a:srgbClr val="000000"/>
              </a:solidFill>
              <a:latin typeface="Montserrat Black"/>
              <a:ea typeface="Montserrat Black"/>
              <a:cs typeface="Montserrat Black"/>
              <a:sym typeface="Montserrat Black"/>
            </a:endParaRPr>
          </a:p>
        </p:txBody>
      </p:sp>
      <p:sp>
        <p:nvSpPr>
          <p:cNvPr id="328" name="Google Shape;328;g12d6b0f35e5_0_175"/>
          <p:cNvSpPr/>
          <p:nvPr/>
        </p:nvSpPr>
        <p:spPr>
          <a:xfrm>
            <a:off x="6308950" y="1001025"/>
            <a:ext cx="2221800" cy="513600"/>
          </a:xfrm>
          <a:prstGeom prst="rect">
            <a:avLst/>
          </a:prstGeom>
          <a:solidFill>
            <a:srgbClr val="00FF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pl" sz="1600" u="none" cap="none" strike="noStrike">
                <a:solidFill>
                  <a:srgbClr val="000000"/>
                </a:solidFill>
                <a:latin typeface="Montserrat Black"/>
                <a:ea typeface="Montserrat Black"/>
                <a:cs typeface="Montserrat Black"/>
                <a:sym typeface="Montserrat Black"/>
              </a:rPr>
              <a:t>EAGERNESS</a:t>
            </a:r>
            <a:endParaRPr b="0" i="0" sz="1600" u="none" cap="none" strike="noStrike">
              <a:solidFill>
                <a:srgbClr val="000000"/>
              </a:solidFill>
              <a:latin typeface="Montserrat Black"/>
              <a:ea typeface="Montserrat Black"/>
              <a:cs typeface="Montserrat Black"/>
              <a:sym typeface="Montserrat Black"/>
            </a:endParaRPr>
          </a:p>
        </p:txBody>
      </p:sp>
      <p:sp>
        <p:nvSpPr>
          <p:cNvPr id="329" name="Google Shape;329;g12d6b0f35e5_0_175"/>
          <p:cNvSpPr txBox="1"/>
          <p:nvPr/>
        </p:nvSpPr>
        <p:spPr>
          <a:xfrm>
            <a:off x="209900" y="3562450"/>
            <a:ext cx="30285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 hard to reach</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via traditional media</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30" name="Google Shape;330;g12d6b0f35e5_0_175"/>
          <p:cNvSpPr txBox="1"/>
          <p:nvPr/>
        </p:nvSpPr>
        <p:spPr>
          <a:xfrm>
            <a:off x="687800" y="1533300"/>
            <a:ext cx="2072700" cy="149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500"/>
              <a:buFont typeface="Arial"/>
              <a:buNone/>
            </a:pPr>
            <a:r>
              <a:rPr b="0" i="0" lang="pl" sz="8500" u="none" cap="none" strike="noStrike">
                <a:solidFill>
                  <a:srgbClr val="5A00FA"/>
                </a:solidFill>
                <a:latin typeface="Montserrat Black"/>
                <a:ea typeface="Montserrat Black"/>
                <a:cs typeface="Montserrat Black"/>
                <a:sym typeface="Montserrat Black"/>
              </a:rPr>
              <a:t>2X</a:t>
            </a:r>
            <a:endParaRPr b="0" i="0" sz="8500" u="none" cap="none" strike="noStrike">
              <a:solidFill>
                <a:srgbClr val="5A00FA"/>
              </a:solidFill>
              <a:latin typeface="Montserrat Black"/>
              <a:ea typeface="Montserrat Black"/>
              <a:cs typeface="Montserrat Black"/>
              <a:sym typeface="Montserrat Black"/>
            </a:endParaRPr>
          </a:p>
        </p:txBody>
      </p:sp>
      <p:sp>
        <p:nvSpPr>
          <p:cNvPr id="331" name="Google Shape;331;g12d6b0f35e5_0_175"/>
          <p:cNvSpPr txBox="1"/>
          <p:nvPr/>
        </p:nvSpPr>
        <p:spPr>
          <a:xfrm>
            <a:off x="844400" y="4141950"/>
            <a:ext cx="17595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pl" sz="1000" u="none" cap="none" strike="noStrike">
                <a:solidFill>
                  <a:srgbClr val="000000"/>
                </a:solidFill>
                <a:latin typeface="Montserrat Light"/>
                <a:ea typeface="Montserrat Light"/>
                <a:cs typeface="Montserrat Light"/>
                <a:sym typeface="Montserrat Light"/>
              </a:rPr>
              <a:t>Source: Limelight</a:t>
            </a:r>
            <a:endParaRPr b="0" i="0" sz="1000" u="none" cap="none" strike="noStrike">
              <a:solidFill>
                <a:srgbClr val="000000"/>
              </a:solidFill>
              <a:latin typeface="Montserrat Light"/>
              <a:ea typeface="Montserrat Light"/>
              <a:cs typeface="Montserrat Light"/>
              <a:sym typeface="Montserrat Light"/>
            </a:endParaRPr>
          </a:p>
        </p:txBody>
      </p:sp>
      <p:sp>
        <p:nvSpPr>
          <p:cNvPr id="332" name="Google Shape;332;g12d6b0f35e5_0_175"/>
          <p:cNvSpPr txBox="1"/>
          <p:nvPr/>
        </p:nvSpPr>
        <p:spPr>
          <a:xfrm>
            <a:off x="3277000" y="2850800"/>
            <a:ext cx="2628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average playtime for gamers a week, a +14% rise YoY in 2021</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33" name="Google Shape;333;g12d6b0f35e5_0_175"/>
          <p:cNvSpPr txBox="1"/>
          <p:nvPr/>
        </p:nvSpPr>
        <p:spPr>
          <a:xfrm>
            <a:off x="3148450" y="3562450"/>
            <a:ext cx="28857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 spending a lot of time on the activity</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34" name="Google Shape;334;g12d6b0f35e5_0_175"/>
          <p:cNvSpPr txBox="1"/>
          <p:nvPr/>
        </p:nvSpPr>
        <p:spPr>
          <a:xfrm>
            <a:off x="2940300" y="1533300"/>
            <a:ext cx="3263400" cy="149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500"/>
              <a:buFont typeface="Arial"/>
              <a:buNone/>
            </a:pPr>
            <a:r>
              <a:rPr b="0" i="0" lang="pl" sz="8500" u="none" cap="none" strike="noStrike">
                <a:solidFill>
                  <a:srgbClr val="5A00FA"/>
                </a:solidFill>
                <a:latin typeface="Montserrat Black"/>
                <a:ea typeface="Montserrat Black"/>
                <a:cs typeface="Montserrat Black"/>
                <a:sym typeface="Montserrat Black"/>
              </a:rPr>
              <a:t>8,5H</a:t>
            </a:r>
            <a:endParaRPr b="0" i="0" sz="8500" u="none" cap="none" strike="noStrike">
              <a:solidFill>
                <a:srgbClr val="5A00FA"/>
              </a:solidFill>
              <a:latin typeface="Montserrat Black"/>
              <a:ea typeface="Montserrat Black"/>
              <a:cs typeface="Montserrat Black"/>
              <a:sym typeface="Montserrat Black"/>
            </a:endParaRPr>
          </a:p>
        </p:txBody>
      </p:sp>
      <p:sp>
        <p:nvSpPr>
          <p:cNvPr id="335" name="Google Shape;335;g12d6b0f35e5_0_175"/>
          <p:cNvSpPr txBox="1"/>
          <p:nvPr/>
        </p:nvSpPr>
        <p:spPr>
          <a:xfrm>
            <a:off x="3692250" y="4141950"/>
            <a:ext cx="17595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pl" sz="1000" u="none" cap="none" strike="noStrike">
                <a:solidFill>
                  <a:srgbClr val="000000"/>
                </a:solidFill>
                <a:latin typeface="Montserrat Light"/>
                <a:ea typeface="Montserrat Light"/>
                <a:cs typeface="Montserrat Light"/>
                <a:sym typeface="Montserrat Light"/>
              </a:rPr>
              <a:t>Source: Limelight</a:t>
            </a:r>
            <a:endParaRPr b="0" i="0" sz="1000" u="none" cap="none" strike="noStrike">
              <a:solidFill>
                <a:srgbClr val="000000"/>
              </a:solidFill>
              <a:latin typeface="Montserrat Light"/>
              <a:ea typeface="Montserrat Light"/>
              <a:cs typeface="Montserrat Light"/>
              <a:sym typeface="Montserrat Light"/>
            </a:endParaRPr>
          </a:p>
        </p:txBody>
      </p:sp>
      <p:sp>
        <p:nvSpPr>
          <p:cNvPr id="336" name="Google Shape;336;g12d6b0f35e5_0_175"/>
          <p:cNvSpPr txBox="1"/>
          <p:nvPr/>
        </p:nvSpPr>
        <p:spPr>
          <a:xfrm>
            <a:off x="5944200" y="2851375"/>
            <a:ext cx="28857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of gamers say they</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trust brands,</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+9 pts vs. non-players</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37" name="Google Shape;337;g12d6b0f35e5_0_175"/>
          <p:cNvSpPr txBox="1"/>
          <p:nvPr/>
        </p:nvSpPr>
        <p:spPr>
          <a:xfrm>
            <a:off x="6105550" y="3563025"/>
            <a:ext cx="26286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 more open to</a:t>
            </a:r>
            <a:endParaRPr b="0" i="0" sz="1400" u="none" cap="none" strike="noStrike">
              <a:solidFill>
                <a:srgbClr val="000000"/>
              </a:solidFill>
              <a:latin typeface="Montserrat SemiBold"/>
              <a:ea typeface="Montserrat SemiBold"/>
              <a:cs typeface="Montserrat SemiBold"/>
              <a:sym typeface="Montserrat SemiBold"/>
            </a:endParaRPr>
          </a:p>
          <a:p>
            <a:pPr indent="0" lvl="0" marL="0" marR="0" rtl="0" algn="ctr">
              <a:lnSpc>
                <a:spcPct val="100000"/>
              </a:lnSpc>
              <a:spcBef>
                <a:spcPts val="0"/>
              </a:spcBef>
              <a:spcAft>
                <a:spcPts val="0"/>
              </a:spcAft>
              <a:buClr>
                <a:srgbClr val="000000"/>
              </a:buClr>
              <a:buSzPts val="1400"/>
              <a:buFont typeface="Arial"/>
              <a:buNone/>
            </a:pPr>
            <a:r>
              <a:rPr b="0" i="0" lang="pl" sz="1400" u="none" cap="none" strike="noStrike">
                <a:solidFill>
                  <a:srgbClr val="000000"/>
                </a:solidFill>
                <a:latin typeface="Montserrat SemiBold"/>
                <a:ea typeface="Montserrat SemiBold"/>
                <a:cs typeface="Montserrat SemiBold"/>
                <a:sym typeface="Montserrat SemiBold"/>
              </a:rPr>
              <a:t>marketing</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338" name="Google Shape;338;g12d6b0f35e5_0_175"/>
          <p:cNvSpPr txBox="1"/>
          <p:nvPr/>
        </p:nvSpPr>
        <p:spPr>
          <a:xfrm>
            <a:off x="5905600" y="1533900"/>
            <a:ext cx="3028500" cy="149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8500"/>
              <a:buFont typeface="Arial"/>
              <a:buNone/>
            </a:pPr>
            <a:r>
              <a:rPr b="0" i="0" lang="pl" sz="8500" u="none" cap="none" strike="noStrike">
                <a:solidFill>
                  <a:srgbClr val="5A00FA"/>
                </a:solidFill>
                <a:latin typeface="Montserrat Black"/>
                <a:ea typeface="Montserrat Black"/>
                <a:cs typeface="Montserrat Black"/>
                <a:sym typeface="Montserrat Black"/>
              </a:rPr>
              <a:t>56%</a:t>
            </a:r>
            <a:endParaRPr b="0" i="0" sz="8500" u="none" cap="none" strike="noStrike">
              <a:solidFill>
                <a:srgbClr val="5A00FA"/>
              </a:solidFill>
              <a:latin typeface="Montserrat Black"/>
              <a:ea typeface="Montserrat Black"/>
              <a:cs typeface="Montserrat Black"/>
              <a:sym typeface="Montserrat Black"/>
            </a:endParaRPr>
          </a:p>
        </p:txBody>
      </p:sp>
      <p:sp>
        <p:nvSpPr>
          <p:cNvPr id="339" name="Google Shape;339;g12d6b0f35e5_0_175"/>
          <p:cNvSpPr txBox="1"/>
          <p:nvPr/>
        </p:nvSpPr>
        <p:spPr>
          <a:xfrm>
            <a:off x="6540100" y="4142539"/>
            <a:ext cx="17595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pl" sz="1000" u="none" cap="none" strike="noStrike">
                <a:solidFill>
                  <a:srgbClr val="000000"/>
                </a:solidFill>
                <a:latin typeface="Montserrat Light"/>
                <a:ea typeface="Montserrat Light"/>
                <a:cs typeface="Montserrat Light"/>
                <a:sym typeface="Montserrat Light"/>
              </a:rPr>
              <a:t>Source: GAMELOFT</a:t>
            </a:r>
            <a:endParaRPr b="0"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g12d6b0f35e5_0_101"/>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345" name="Google Shape;345;g12d6b0f35e5_0_101"/>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346" name="Google Shape;346;g12d6b0f35e5_0_101"/>
          <p:cNvPicPr preferRelativeResize="0"/>
          <p:nvPr/>
        </p:nvPicPr>
        <p:blipFill rotWithShape="1">
          <a:blip r:embed="rId5">
            <a:alphaModFix/>
          </a:blip>
          <a:srcRect b="431810" l="-92479" r="92478" t="-431810"/>
          <a:stretch/>
        </p:blipFill>
        <p:spPr>
          <a:xfrm>
            <a:off x="6005597" y="4873876"/>
            <a:ext cx="826800" cy="307500"/>
          </a:xfrm>
          <a:prstGeom prst="rect">
            <a:avLst/>
          </a:prstGeom>
          <a:noFill/>
          <a:ln>
            <a:noFill/>
          </a:ln>
        </p:spPr>
      </p:pic>
      <p:sp>
        <p:nvSpPr>
          <p:cNvPr id="347" name="Google Shape;347;g12d6b0f35e5_0_101"/>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GAMING = SCALE</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348" name="Google Shape;348;g12d6b0f35e5_0_101"/>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pic>
        <p:nvPicPr>
          <p:cNvPr id="349" name="Google Shape;349;g12d6b0f35e5_0_101"/>
          <p:cNvPicPr preferRelativeResize="0"/>
          <p:nvPr/>
        </p:nvPicPr>
        <p:blipFill rotWithShape="1">
          <a:blip r:embed="rId7">
            <a:alphaModFix/>
          </a:blip>
          <a:srcRect b="0" l="0" r="0" t="0"/>
          <a:stretch/>
        </p:blipFill>
        <p:spPr>
          <a:xfrm>
            <a:off x="425325" y="1235113"/>
            <a:ext cx="2031425" cy="2031425"/>
          </a:xfrm>
          <a:prstGeom prst="rect">
            <a:avLst/>
          </a:prstGeom>
          <a:noFill/>
          <a:ln>
            <a:noFill/>
          </a:ln>
        </p:spPr>
      </p:pic>
      <p:sp>
        <p:nvSpPr>
          <p:cNvPr id="350" name="Google Shape;350;g12d6b0f35e5_0_101"/>
          <p:cNvSpPr txBox="1"/>
          <p:nvPr/>
        </p:nvSpPr>
        <p:spPr>
          <a:xfrm>
            <a:off x="2678900" y="1488100"/>
            <a:ext cx="6306300" cy="1505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pl" sz="2600" u="none" cap="none" strike="noStrike">
                <a:solidFill>
                  <a:schemeClr val="accent5"/>
                </a:solidFill>
                <a:latin typeface="Montserrat SemiBold"/>
                <a:ea typeface="Montserrat SemiBold"/>
                <a:cs typeface="Montserrat SemiBold"/>
                <a:sym typeface="Montserrat SemiBold"/>
              </a:rPr>
              <a:t>THERE ARE… </a:t>
            </a:r>
            <a:endParaRPr b="0" i="0" sz="2600" u="none" cap="none" strike="noStrike">
              <a:solidFill>
                <a:schemeClr val="accent5"/>
              </a:solidFill>
              <a:latin typeface="Montserrat SemiBold"/>
              <a:ea typeface="Montserrat SemiBold"/>
              <a:cs typeface="Montserrat SemiBold"/>
              <a:sym typeface="Montserrat SemiBold"/>
            </a:endParaRPr>
          </a:p>
          <a:p>
            <a:pPr indent="0" lvl="0" marL="0" marR="0" rtl="0" algn="l">
              <a:lnSpc>
                <a:spcPct val="115000"/>
              </a:lnSpc>
              <a:spcBef>
                <a:spcPts val="0"/>
              </a:spcBef>
              <a:spcAft>
                <a:spcPts val="0"/>
              </a:spcAft>
              <a:buClr>
                <a:srgbClr val="000000"/>
              </a:buClr>
              <a:buSzPts val="2000"/>
              <a:buFont typeface="Arial"/>
              <a:buNone/>
            </a:pPr>
            <a:r>
              <a:rPr b="0" i="0" lang="pl" sz="2600" u="none" cap="none" strike="noStrike">
                <a:solidFill>
                  <a:srgbClr val="00FFC2"/>
                </a:solidFill>
                <a:highlight>
                  <a:srgbClr val="5A00FA"/>
                </a:highlight>
                <a:latin typeface="Montserrat SemiBold"/>
                <a:ea typeface="Montserrat SemiBold"/>
                <a:cs typeface="Montserrat SemiBold"/>
                <a:sym typeface="Montserrat SemiBold"/>
              </a:rPr>
              <a:t>3 BILLION GAMERS</a:t>
            </a:r>
            <a:r>
              <a:rPr b="0" i="0" lang="pl" sz="2600" u="none" cap="none" strike="noStrike">
                <a:solidFill>
                  <a:schemeClr val="accent5"/>
                </a:solidFill>
                <a:latin typeface="Montserrat SemiBold"/>
                <a:ea typeface="Montserrat SemiBold"/>
                <a:cs typeface="Montserrat SemiBold"/>
                <a:sym typeface="Montserrat SemiBold"/>
              </a:rPr>
              <a:t> IN THE WORLD (PEOPLE PLAYING EVERY MONTH)</a:t>
            </a:r>
            <a:endParaRPr b="0" i="0" sz="2600" u="none" cap="none" strike="noStrike">
              <a:solidFill>
                <a:schemeClr val="accent5"/>
              </a:solidFill>
              <a:latin typeface="Montserrat SemiBold"/>
              <a:ea typeface="Montserrat SemiBold"/>
              <a:cs typeface="Montserrat SemiBold"/>
              <a:sym typeface="Montserrat SemiBold"/>
            </a:endParaRPr>
          </a:p>
        </p:txBody>
      </p:sp>
      <p:sp>
        <p:nvSpPr>
          <p:cNvPr id="351" name="Google Shape;351;g12d6b0f35e5_0_101"/>
          <p:cNvSpPr txBox="1"/>
          <p:nvPr/>
        </p:nvSpPr>
        <p:spPr>
          <a:xfrm>
            <a:off x="2044100" y="3783725"/>
            <a:ext cx="140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pl" sz="2000" u="none" cap="none" strike="noStrike">
                <a:solidFill>
                  <a:schemeClr val="accent5"/>
                </a:solidFill>
                <a:latin typeface="Montserrat SemiBold"/>
                <a:ea typeface="Montserrat SemiBold"/>
                <a:cs typeface="Montserrat SemiBold"/>
                <a:sym typeface="Montserrat SemiBold"/>
              </a:rPr>
              <a:t>which is:</a:t>
            </a:r>
            <a:endParaRPr b="0" i="0" sz="2000" u="none" cap="none" strike="noStrike">
              <a:solidFill>
                <a:schemeClr val="accent5"/>
              </a:solidFill>
              <a:latin typeface="Montserrat SemiBold"/>
              <a:ea typeface="Montserrat SemiBold"/>
              <a:cs typeface="Montserrat SemiBold"/>
              <a:sym typeface="Montserrat SemiBold"/>
            </a:endParaRPr>
          </a:p>
        </p:txBody>
      </p:sp>
      <p:sp>
        <p:nvSpPr>
          <p:cNvPr id="352" name="Google Shape;352;g12d6b0f35e5_0_101"/>
          <p:cNvSpPr txBox="1"/>
          <p:nvPr/>
        </p:nvSpPr>
        <p:spPr>
          <a:xfrm>
            <a:off x="3378383" y="3606725"/>
            <a:ext cx="37215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pl" sz="2000" u="none" cap="none" strike="noStrike">
                <a:solidFill>
                  <a:srgbClr val="5A00FA"/>
                </a:solidFill>
                <a:highlight>
                  <a:srgbClr val="00FFC2"/>
                </a:highlight>
                <a:latin typeface="Montserrat"/>
                <a:ea typeface="Montserrat"/>
                <a:cs typeface="Montserrat"/>
                <a:sym typeface="Montserrat"/>
              </a:rPr>
              <a:t>41%</a:t>
            </a:r>
            <a:r>
              <a:rPr b="0" i="0" lang="pl" sz="2000" u="none" cap="none" strike="noStrike">
                <a:solidFill>
                  <a:schemeClr val="accent5"/>
                </a:solidFill>
                <a:latin typeface="Montserrat SemiBold"/>
                <a:ea typeface="Montserrat SemiBold"/>
                <a:cs typeface="Montserrat SemiBold"/>
                <a:sym typeface="Montserrat SemiBold"/>
              </a:rPr>
              <a:t> of total population </a:t>
            </a:r>
            <a:r>
              <a:rPr b="1" i="0" lang="pl" sz="2000" u="none" cap="none" strike="noStrike">
                <a:solidFill>
                  <a:srgbClr val="5A00FA"/>
                </a:solidFill>
                <a:highlight>
                  <a:srgbClr val="00FFC2"/>
                </a:highlight>
                <a:latin typeface="Montserrat"/>
                <a:ea typeface="Montserrat"/>
                <a:cs typeface="Montserrat"/>
                <a:sym typeface="Montserrat"/>
              </a:rPr>
              <a:t>65%</a:t>
            </a:r>
            <a:r>
              <a:rPr b="0" i="0" lang="pl" sz="2000" u="none" cap="none" strike="noStrike">
                <a:solidFill>
                  <a:schemeClr val="accent5"/>
                </a:solidFill>
                <a:latin typeface="Montserrat SemiBold"/>
                <a:ea typeface="Montserrat SemiBold"/>
                <a:cs typeface="Montserrat SemiBold"/>
                <a:sym typeface="Montserrat SemiBold"/>
              </a:rPr>
              <a:t> of all Internet users</a:t>
            </a:r>
            <a:endParaRPr b="0" i="0" sz="2000" u="none" cap="none" strike="noStrike">
              <a:solidFill>
                <a:schemeClr val="accent5"/>
              </a:solidFill>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g12ea6303091_0_0"/>
          <p:cNvPicPr preferRelativeResize="0"/>
          <p:nvPr/>
        </p:nvPicPr>
        <p:blipFill rotWithShape="1">
          <a:blip r:embed="rId3">
            <a:alphaModFix/>
          </a:blip>
          <a:srcRect b="0" l="0" r="0" t="92815"/>
          <a:stretch/>
        </p:blipFill>
        <p:spPr>
          <a:xfrm>
            <a:off x="0" y="4793500"/>
            <a:ext cx="9144000" cy="369475"/>
          </a:xfrm>
          <a:prstGeom prst="flowChartManualInput">
            <a:avLst/>
          </a:prstGeom>
          <a:noFill/>
          <a:ln>
            <a:noFill/>
          </a:ln>
        </p:spPr>
      </p:pic>
      <p:pic>
        <p:nvPicPr>
          <p:cNvPr id="358" name="Google Shape;358;g12ea6303091_0_0"/>
          <p:cNvPicPr preferRelativeResize="0"/>
          <p:nvPr/>
        </p:nvPicPr>
        <p:blipFill rotWithShape="1">
          <a:blip r:embed="rId4">
            <a:alphaModFix/>
          </a:blip>
          <a:srcRect b="0" l="0" r="0" t="0"/>
          <a:stretch/>
        </p:blipFill>
        <p:spPr>
          <a:xfrm>
            <a:off x="8130963" y="4886910"/>
            <a:ext cx="854248" cy="182650"/>
          </a:xfrm>
          <a:prstGeom prst="rect">
            <a:avLst/>
          </a:prstGeom>
          <a:noFill/>
          <a:ln>
            <a:noFill/>
          </a:ln>
        </p:spPr>
      </p:pic>
      <p:pic>
        <p:nvPicPr>
          <p:cNvPr id="359" name="Google Shape;359;g12ea6303091_0_0"/>
          <p:cNvPicPr preferRelativeResize="0"/>
          <p:nvPr/>
        </p:nvPicPr>
        <p:blipFill rotWithShape="1">
          <a:blip r:embed="rId5">
            <a:alphaModFix/>
          </a:blip>
          <a:srcRect b="431810" l="-92479" r="92479" t="-431810"/>
          <a:stretch/>
        </p:blipFill>
        <p:spPr>
          <a:xfrm>
            <a:off x="6005597" y="4873876"/>
            <a:ext cx="826800" cy="307500"/>
          </a:xfrm>
          <a:prstGeom prst="rect">
            <a:avLst/>
          </a:prstGeom>
          <a:noFill/>
          <a:ln>
            <a:noFill/>
          </a:ln>
        </p:spPr>
      </p:pic>
      <p:sp>
        <p:nvSpPr>
          <p:cNvPr id="360" name="Google Shape;360;g12ea6303091_0_0"/>
          <p:cNvSpPr txBox="1"/>
          <p:nvPr/>
        </p:nvSpPr>
        <p:spPr>
          <a:xfrm>
            <a:off x="0" y="62100"/>
            <a:ext cx="9144000" cy="54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pl" sz="2600" u="none" cap="none" strike="noStrike">
                <a:solidFill>
                  <a:schemeClr val="accent5"/>
                </a:solidFill>
                <a:latin typeface="Montserrat ExtraBold"/>
                <a:ea typeface="Montserrat ExtraBold"/>
                <a:cs typeface="Montserrat ExtraBold"/>
                <a:sym typeface="Montserrat ExtraBold"/>
              </a:rPr>
              <a:t>GAMING = SCALE</a:t>
            </a:r>
            <a:endParaRPr b="0" i="0" sz="2300" u="none" cap="none" strike="noStrike">
              <a:solidFill>
                <a:srgbClr val="041737"/>
              </a:solidFill>
              <a:latin typeface="Montserrat ExtraBold"/>
              <a:ea typeface="Montserrat ExtraBold"/>
              <a:cs typeface="Montserrat ExtraBold"/>
              <a:sym typeface="Montserrat ExtraBold"/>
            </a:endParaRPr>
          </a:p>
        </p:txBody>
      </p:sp>
      <p:pic>
        <p:nvPicPr>
          <p:cNvPr id="361" name="Google Shape;361;g12ea6303091_0_0"/>
          <p:cNvPicPr preferRelativeResize="0"/>
          <p:nvPr/>
        </p:nvPicPr>
        <p:blipFill rotWithShape="1">
          <a:blip r:embed="rId6">
            <a:alphaModFix/>
          </a:blip>
          <a:srcRect b="0" l="0" r="0" t="0"/>
          <a:stretch/>
        </p:blipFill>
        <p:spPr>
          <a:xfrm>
            <a:off x="7854975" y="-367873"/>
            <a:ext cx="1406225" cy="1406225"/>
          </a:xfrm>
          <a:prstGeom prst="rect">
            <a:avLst/>
          </a:prstGeom>
          <a:noFill/>
          <a:ln>
            <a:noFill/>
          </a:ln>
        </p:spPr>
      </p:pic>
      <p:sp>
        <p:nvSpPr>
          <p:cNvPr id="362" name="Google Shape;362;g12ea6303091_0_0"/>
          <p:cNvSpPr/>
          <p:nvPr/>
        </p:nvSpPr>
        <p:spPr>
          <a:xfrm>
            <a:off x="2704923" y="1356225"/>
            <a:ext cx="6014700" cy="570000"/>
          </a:xfrm>
          <a:prstGeom prst="rect">
            <a:avLst/>
          </a:prstGeom>
          <a:solidFill>
            <a:srgbClr val="5A00FA"/>
          </a:solidFill>
          <a:ln cap="flat" cmpd="sng" w="9525">
            <a:solidFill>
              <a:srgbClr val="5A00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12ea6303091_0_0"/>
          <p:cNvSpPr txBox="1"/>
          <p:nvPr/>
        </p:nvSpPr>
        <p:spPr>
          <a:xfrm>
            <a:off x="2704925" y="1433475"/>
            <a:ext cx="10404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i="0" lang="pl" sz="1500" u="none" cap="none" strike="noStrike">
                <a:solidFill>
                  <a:srgbClr val="FFFFFF"/>
                </a:solidFill>
                <a:latin typeface="Montserrat"/>
                <a:ea typeface="Montserrat"/>
                <a:cs typeface="Montserrat"/>
                <a:sym typeface="Montserrat"/>
              </a:rPr>
              <a:t>3,</a:t>
            </a:r>
            <a:r>
              <a:rPr b="1" lang="pl" sz="1500">
                <a:solidFill>
                  <a:srgbClr val="FFFFFF"/>
                </a:solidFill>
                <a:latin typeface="Montserrat"/>
                <a:ea typeface="Montserrat"/>
                <a:cs typeface="Montserrat"/>
                <a:sym typeface="Montserrat"/>
              </a:rPr>
              <a:t>1</a:t>
            </a:r>
            <a:r>
              <a:rPr b="1" i="0" lang="pl" sz="1500" u="none" cap="none" strike="noStrike">
                <a:solidFill>
                  <a:srgbClr val="FFFFFF"/>
                </a:solidFill>
                <a:latin typeface="Montserrat"/>
                <a:ea typeface="Montserrat"/>
                <a:cs typeface="Montserrat"/>
                <a:sym typeface="Montserrat"/>
              </a:rPr>
              <a:t> </a:t>
            </a:r>
            <a:r>
              <a:rPr b="1" lang="pl" sz="1500">
                <a:solidFill>
                  <a:srgbClr val="FFFFFF"/>
                </a:solidFill>
                <a:latin typeface="Montserrat"/>
                <a:ea typeface="Montserrat"/>
                <a:cs typeface="Montserrat"/>
                <a:sym typeface="Montserrat"/>
              </a:rPr>
              <a:t>BLN</a:t>
            </a:r>
            <a:endParaRPr b="0" i="0" sz="400" u="none" cap="none" strike="noStrike">
              <a:solidFill>
                <a:srgbClr val="FFFFFF"/>
              </a:solidFill>
              <a:latin typeface="Montserrat SemiBold"/>
              <a:ea typeface="Montserrat SemiBold"/>
              <a:cs typeface="Montserrat SemiBold"/>
              <a:sym typeface="Montserrat SemiBold"/>
            </a:endParaRPr>
          </a:p>
        </p:txBody>
      </p:sp>
      <p:sp>
        <p:nvSpPr>
          <p:cNvPr id="364" name="Google Shape;364;g12ea6303091_0_0"/>
          <p:cNvSpPr/>
          <p:nvPr/>
        </p:nvSpPr>
        <p:spPr>
          <a:xfrm>
            <a:off x="2704925" y="2046937"/>
            <a:ext cx="1800000" cy="570000"/>
          </a:xfrm>
          <a:prstGeom prst="rect">
            <a:avLst/>
          </a:prstGeom>
          <a:solidFill>
            <a:srgbClr val="00FFC2"/>
          </a:solidFill>
          <a:ln cap="flat" cmpd="sng" w="9525">
            <a:solidFill>
              <a:srgbClr val="00FF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12ea6303091_0_0"/>
          <p:cNvSpPr txBox="1"/>
          <p:nvPr/>
        </p:nvSpPr>
        <p:spPr>
          <a:xfrm>
            <a:off x="2460750" y="3324300"/>
            <a:ext cx="6014700" cy="24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lang="pl" sz="800">
                <a:latin typeface="Montserrat"/>
                <a:ea typeface="Montserrat"/>
                <a:cs typeface="Montserrat"/>
                <a:sym typeface="Montserrat"/>
              </a:rPr>
              <a:t>Source</a:t>
            </a:r>
            <a:r>
              <a:rPr i="0" lang="pl" sz="800" u="none" cap="none" strike="noStrike">
                <a:solidFill>
                  <a:srgbClr val="000000"/>
                </a:solidFill>
                <a:latin typeface="Montserrat"/>
                <a:ea typeface="Montserrat"/>
                <a:cs typeface="Montserrat"/>
                <a:sym typeface="Montserrat"/>
              </a:rPr>
              <a:t>:</a:t>
            </a:r>
            <a:r>
              <a:rPr i="0" lang="pl" sz="800" u="none" cap="none" strike="noStrike">
                <a:solidFill>
                  <a:srgbClr val="000000"/>
                </a:solidFill>
                <a:latin typeface="Montserrat Medium"/>
                <a:ea typeface="Montserrat Medium"/>
                <a:cs typeface="Montserrat Medium"/>
                <a:sym typeface="Montserrat Medium"/>
              </a:rPr>
              <a:t> Newzoo</a:t>
            </a:r>
            <a:r>
              <a:rPr lang="pl" sz="800">
                <a:latin typeface="Montserrat Medium"/>
                <a:ea typeface="Montserrat Medium"/>
                <a:cs typeface="Montserrat Medium"/>
                <a:sym typeface="Montserrat Medium"/>
              </a:rPr>
              <a:t>, estimates for 2022</a:t>
            </a:r>
            <a:endParaRPr i="0" sz="800" u="none" cap="none" strike="noStrike">
              <a:solidFill>
                <a:srgbClr val="000000"/>
              </a:solidFill>
              <a:latin typeface="Montserrat Medium"/>
              <a:ea typeface="Montserrat Medium"/>
              <a:cs typeface="Montserrat Medium"/>
              <a:sym typeface="Montserrat Medium"/>
            </a:endParaRPr>
          </a:p>
        </p:txBody>
      </p:sp>
      <p:sp>
        <p:nvSpPr>
          <p:cNvPr id="366" name="Google Shape;366;g12ea6303091_0_0"/>
          <p:cNvSpPr/>
          <p:nvPr/>
        </p:nvSpPr>
        <p:spPr>
          <a:xfrm>
            <a:off x="2704925" y="2778875"/>
            <a:ext cx="1040400" cy="570000"/>
          </a:xfrm>
          <a:prstGeom prst="rect">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7" name="Google Shape;367;g12ea6303091_0_0"/>
          <p:cNvPicPr preferRelativeResize="0"/>
          <p:nvPr/>
        </p:nvPicPr>
        <p:blipFill rotWithShape="1">
          <a:blip r:embed="rId7">
            <a:alphaModFix/>
          </a:blip>
          <a:srcRect b="0" l="0" r="0" t="0"/>
          <a:stretch/>
        </p:blipFill>
        <p:spPr>
          <a:xfrm>
            <a:off x="424376" y="1320875"/>
            <a:ext cx="2036367" cy="2036300"/>
          </a:xfrm>
          <a:prstGeom prst="rect">
            <a:avLst/>
          </a:prstGeom>
          <a:noFill/>
          <a:ln>
            <a:noFill/>
          </a:ln>
          <a:effectLst>
            <a:outerShdw blurRad="57150" rotWithShape="0" algn="bl" dir="5400000" dist="19050">
              <a:srgbClr val="000000">
                <a:alpha val="49800"/>
              </a:srgbClr>
            </a:outerShdw>
          </a:effectLst>
        </p:spPr>
      </p:pic>
      <p:sp>
        <p:nvSpPr>
          <p:cNvPr id="368" name="Google Shape;368;g12ea6303091_0_0"/>
          <p:cNvSpPr txBox="1"/>
          <p:nvPr/>
        </p:nvSpPr>
        <p:spPr>
          <a:xfrm>
            <a:off x="2704925" y="1038350"/>
            <a:ext cx="6014700" cy="30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lang="pl" sz="900">
                <a:solidFill>
                  <a:srgbClr val="5A00FA"/>
                </a:solidFill>
                <a:latin typeface="Montserrat"/>
                <a:ea typeface="Montserrat"/>
                <a:cs typeface="Montserrat"/>
                <a:sym typeface="Montserrat"/>
              </a:rPr>
              <a:t>PEOPLE PLAYING VIDEO GAMES</a:t>
            </a:r>
            <a:r>
              <a:rPr b="1" i="0" lang="pl" sz="900" u="none" cap="none" strike="noStrike">
                <a:solidFill>
                  <a:srgbClr val="000000"/>
                </a:solidFill>
                <a:latin typeface="Montserrat"/>
                <a:ea typeface="Montserrat"/>
                <a:cs typeface="Montserrat"/>
                <a:sym typeface="Montserrat"/>
              </a:rPr>
              <a:t> / </a:t>
            </a:r>
            <a:r>
              <a:rPr b="1" lang="pl" sz="900">
                <a:solidFill>
                  <a:srgbClr val="00FFC2"/>
                </a:solidFill>
                <a:latin typeface="Montserrat"/>
                <a:ea typeface="Montserrat"/>
                <a:cs typeface="Montserrat"/>
                <a:sym typeface="Montserrat"/>
              </a:rPr>
              <a:t>GAMES LIVE STREAMING AUDIENCE </a:t>
            </a:r>
            <a:r>
              <a:rPr b="1" lang="pl" sz="900">
                <a:latin typeface="Montserrat"/>
                <a:ea typeface="Montserrat"/>
                <a:cs typeface="Montserrat"/>
                <a:sym typeface="Montserrat"/>
              </a:rPr>
              <a:t>/ </a:t>
            </a:r>
            <a:r>
              <a:rPr b="1" lang="pl" sz="900">
                <a:solidFill>
                  <a:srgbClr val="999999"/>
                </a:solidFill>
                <a:latin typeface="Montserrat"/>
                <a:ea typeface="Montserrat"/>
                <a:cs typeface="Montserrat"/>
                <a:sym typeface="Montserrat"/>
              </a:rPr>
              <a:t>ESPORTS AUDIENCE</a:t>
            </a:r>
            <a:endParaRPr b="0" i="0" sz="900" u="none" cap="none" strike="noStrike">
              <a:solidFill>
                <a:srgbClr val="999999"/>
              </a:solidFill>
              <a:latin typeface="Montserrat Medium"/>
              <a:ea typeface="Montserrat Medium"/>
              <a:cs typeface="Montserrat Medium"/>
              <a:sym typeface="Montserrat Medium"/>
            </a:endParaRPr>
          </a:p>
        </p:txBody>
      </p:sp>
      <p:sp>
        <p:nvSpPr>
          <p:cNvPr id="369" name="Google Shape;369;g12ea6303091_0_0"/>
          <p:cNvSpPr txBox="1"/>
          <p:nvPr/>
        </p:nvSpPr>
        <p:spPr>
          <a:xfrm>
            <a:off x="2699875" y="2124175"/>
            <a:ext cx="10404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lang="pl" sz="1500">
                <a:solidFill>
                  <a:srgbClr val="FFFFFF"/>
                </a:solidFill>
                <a:latin typeface="Montserrat"/>
                <a:ea typeface="Montserrat"/>
                <a:cs typeface="Montserrat"/>
                <a:sym typeface="Montserrat"/>
              </a:rPr>
              <a:t>921</a:t>
            </a:r>
            <a:r>
              <a:rPr b="1" i="0" lang="pl" sz="1500" u="none" cap="none" strike="noStrike">
                <a:solidFill>
                  <a:srgbClr val="FFFFFF"/>
                </a:solidFill>
                <a:latin typeface="Montserrat"/>
                <a:ea typeface="Montserrat"/>
                <a:cs typeface="Montserrat"/>
                <a:sym typeface="Montserrat"/>
              </a:rPr>
              <a:t> </a:t>
            </a:r>
            <a:r>
              <a:rPr b="1" lang="pl" sz="1500">
                <a:solidFill>
                  <a:srgbClr val="FFFFFF"/>
                </a:solidFill>
                <a:latin typeface="Montserrat"/>
                <a:ea typeface="Montserrat"/>
                <a:cs typeface="Montserrat"/>
                <a:sym typeface="Montserrat"/>
              </a:rPr>
              <a:t>MLN</a:t>
            </a:r>
            <a:endParaRPr b="0" i="0" sz="400" u="none" cap="none" strike="noStrike">
              <a:solidFill>
                <a:srgbClr val="FFFFFF"/>
              </a:solidFill>
              <a:latin typeface="Montserrat SemiBold"/>
              <a:ea typeface="Montserrat SemiBold"/>
              <a:cs typeface="Montserrat SemiBold"/>
              <a:sym typeface="Montserrat SemiBold"/>
            </a:endParaRPr>
          </a:p>
        </p:txBody>
      </p:sp>
      <p:sp>
        <p:nvSpPr>
          <p:cNvPr id="370" name="Google Shape;370;g12ea6303091_0_0"/>
          <p:cNvSpPr txBox="1"/>
          <p:nvPr/>
        </p:nvSpPr>
        <p:spPr>
          <a:xfrm>
            <a:off x="2699875" y="2856125"/>
            <a:ext cx="10404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1" lang="pl" sz="1500">
                <a:solidFill>
                  <a:srgbClr val="FFFFFF"/>
                </a:solidFill>
                <a:latin typeface="Montserrat"/>
                <a:ea typeface="Montserrat"/>
                <a:cs typeface="Montserrat"/>
                <a:sym typeface="Montserrat"/>
              </a:rPr>
              <a:t>532</a:t>
            </a:r>
            <a:r>
              <a:rPr b="1" i="0" lang="pl" sz="1500" u="none" cap="none" strike="noStrike">
                <a:solidFill>
                  <a:srgbClr val="FFFFFF"/>
                </a:solidFill>
                <a:latin typeface="Montserrat"/>
                <a:ea typeface="Montserrat"/>
                <a:cs typeface="Montserrat"/>
                <a:sym typeface="Montserrat"/>
              </a:rPr>
              <a:t> </a:t>
            </a:r>
            <a:r>
              <a:rPr b="1" lang="pl" sz="1500">
                <a:solidFill>
                  <a:srgbClr val="FFFFFF"/>
                </a:solidFill>
                <a:latin typeface="Montserrat"/>
                <a:ea typeface="Montserrat"/>
                <a:cs typeface="Montserrat"/>
                <a:sym typeface="Montserrat"/>
              </a:rPr>
              <a:t>MLN</a:t>
            </a:r>
            <a:endParaRPr b="0" i="0" sz="400" u="none" cap="none" strike="noStrike">
              <a:solidFill>
                <a:srgbClr val="FFFFFF"/>
              </a:solidFill>
              <a:latin typeface="Montserrat SemiBold"/>
              <a:ea typeface="Montserrat SemiBold"/>
              <a:cs typeface="Montserrat SemiBold"/>
              <a:sym typeface="Montserrat SemiBold"/>
            </a:endParaRPr>
          </a:p>
        </p:txBody>
      </p:sp>
      <p:sp>
        <p:nvSpPr>
          <p:cNvPr id="371" name="Google Shape;371;g12ea6303091_0_0"/>
          <p:cNvSpPr txBox="1"/>
          <p:nvPr/>
        </p:nvSpPr>
        <p:spPr>
          <a:xfrm>
            <a:off x="1007850" y="3811000"/>
            <a:ext cx="7128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2100">
                <a:solidFill>
                  <a:srgbClr val="041737"/>
                </a:solidFill>
                <a:latin typeface="Montserrat SemiBold"/>
                <a:ea typeface="Montserrat SemiBold"/>
                <a:cs typeface="Montserrat SemiBold"/>
                <a:sym typeface="Montserrat SemiBold"/>
              </a:rPr>
              <a:t>Of course, it </a:t>
            </a:r>
            <a:r>
              <a:rPr lang="pl" sz="2100">
                <a:solidFill>
                  <a:srgbClr val="041737"/>
                </a:solidFill>
                <a:highlight>
                  <a:srgbClr val="FF0000"/>
                </a:highlight>
                <a:latin typeface="Montserrat SemiBold"/>
                <a:ea typeface="Montserrat SemiBold"/>
                <a:cs typeface="Montserrat SemiBold"/>
                <a:sym typeface="Montserrat SemiBold"/>
              </a:rPr>
              <a:t>does not</a:t>
            </a:r>
            <a:r>
              <a:rPr lang="pl" sz="2100">
                <a:solidFill>
                  <a:srgbClr val="041737"/>
                </a:solidFill>
                <a:latin typeface="Montserrat SemiBold"/>
                <a:ea typeface="Montserrat SemiBold"/>
                <a:cs typeface="Montserrat SemiBold"/>
                <a:sym typeface="Montserrat SemiBold"/>
              </a:rPr>
              <a:t> mean there are 4,5 billion people interested in this form of entertainment</a:t>
            </a:r>
            <a:endParaRPr sz="2100">
              <a:solidFill>
                <a:srgbClr val="041737"/>
              </a:solidFill>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MESET 2.0">
  <a:themeElements>
    <a:clrScheme name="Simple Light">
      <a:dk1>
        <a:srgbClr val="00FFC2"/>
      </a:dk1>
      <a:lt1>
        <a:srgbClr val="FFFFFF"/>
      </a:lt1>
      <a:dk2>
        <a:srgbClr val="595959"/>
      </a:dk2>
      <a:lt2>
        <a:srgbClr val="EEEEEE"/>
      </a:lt2>
      <a:accent1>
        <a:srgbClr val="00FFC2"/>
      </a:accent1>
      <a:accent2>
        <a:srgbClr val="5A00FA"/>
      </a:accent2>
      <a:accent3>
        <a:srgbClr val="4F00DC"/>
      </a:accent3>
      <a:accent4>
        <a:srgbClr val="3C00A7"/>
      </a:accent4>
      <a:accent5>
        <a:srgbClr val="041737"/>
      </a:accent5>
      <a:accent6>
        <a:srgbClr val="00FFC2"/>
      </a:accent6>
      <a:hlink>
        <a:srgbClr val="00F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AMESET 2.0">
  <a:themeElements>
    <a:clrScheme name="Simple Light">
      <a:dk1>
        <a:srgbClr val="00FFC2"/>
      </a:dk1>
      <a:lt1>
        <a:srgbClr val="FFFFFF"/>
      </a:lt1>
      <a:dk2>
        <a:srgbClr val="595959"/>
      </a:dk2>
      <a:lt2>
        <a:srgbClr val="EEEEEE"/>
      </a:lt2>
      <a:accent1>
        <a:srgbClr val="00FFC2"/>
      </a:accent1>
      <a:accent2>
        <a:srgbClr val="5A00FA"/>
      </a:accent2>
      <a:accent3>
        <a:srgbClr val="4F00DC"/>
      </a:accent3>
      <a:accent4>
        <a:srgbClr val="3C00A7"/>
      </a:accent4>
      <a:accent5>
        <a:srgbClr val="041737"/>
      </a:accent5>
      <a:accent6>
        <a:srgbClr val="00FFC2"/>
      </a:accent6>
      <a:hlink>
        <a:srgbClr val="00F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